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handoutMasterIdLst>
    <p:handoutMasterId r:id="rId49"/>
  </p:handoutMasterIdLst>
  <p:sldIdLst>
    <p:sldId id="566" r:id="rId2"/>
    <p:sldId id="808" r:id="rId3"/>
    <p:sldId id="810" r:id="rId4"/>
    <p:sldId id="809" r:id="rId5"/>
    <p:sldId id="816" r:id="rId6"/>
    <p:sldId id="817" r:id="rId7"/>
    <p:sldId id="811" r:id="rId8"/>
    <p:sldId id="812" r:id="rId9"/>
    <p:sldId id="813" r:id="rId10"/>
    <p:sldId id="814" r:id="rId11"/>
    <p:sldId id="818" r:id="rId12"/>
    <p:sldId id="847" r:id="rId13"/>
    <p:sldId id="848" r:id="rId14"/>
    <p:sldId id="849" r:id="rId15"/>
    <p:sldId id="819" r:id="rId16"/>
    <p:sldId id="820" r:id="rId17"/>
    <p:sldId id="824" r:id="rId18"/>
    <p:sldId id="822" r:id="rId19"/>
    <p:sldId id="825" r:id="rId20"/>
    <p:sldId id="826" r:id="rId21"/>
    <p:sldId id="827" r:id="rId22"/>
    <p:sldId id="828" r:id="rId23"/>
    <p:sldId id="830" r:id="rId24"/>
    <p:sldId id="831" r:id="rId25"/>
    <p:sldId id="833" r:id="rId26"/>
    <p:sldId id="834" r:id="rId27"/>
    <p:sldId id="836" r:id="rId28"/>
    <p:sldId id="837" r:id="rId29"/>
    <p:sldId id="787" r:id="rId30"/>
    <p:sldId id="775" r:id="rId31"/>
    <p:sldId id="790" r:id="rId32"/>
    <p:sldId id="805" r:id="rId33"/>
    <p:sldId id="850" r:id="rId34"/>
    <p:sldId id="838" r:id="rId35"/>
    <p:sldId id="851" r:id="rId36"/>
    <p:sldId id="778" r:id="rId37"/>
    <p:sldId id="779" r:id="rId38"/>
    <p:sldId id="780" r:id="rId39"/>
    <p:sldId id="786" r:id="rId40"/>
    <p:sldId id="735" r:id="rId41"/>
    <p:sldId id="738" r:id="rId42"/>
    <p:sldId id="803" r:id="rId43"/>
    <p:sldId id="795" r:id="rId44"/>
    <p:sldId id="839" r:id="rId45"/>
    <p:sldId id="807" r:id="rId46"/>
    <p:sldId id="800" r:id="rId47"/>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Objects="1">
      <p:cViewPr varScale="1">
        <p:scale>
          <a:sx n="90" d="100"/>
          <a:sy n="90" d="100"/>
        </p:scale>
        <p:origin x="-304"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7.emf"/><Relationship Id="rId2" Type="http://schemas.openxmlformats.org/officeDocument/2006/relationships/image" Target="../media/image5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BE380C88-9DE3-3549-AF25-59AF050E0DFF}" type="datetime1">
              <a:rPr lang="en-US"/>
              <a:pPr/>
              <a:t>5/12/19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D1F2D04-F337-6F4B-A912-73205E2EE874}" type="slidenum">
              <a:rPr lang="en-US"/>
              <a:pPr/>
              <a:t>‹#›</a:t>
            </a:fld>
            <a:endParaRPr lang="en-US"/>
          </a:p>
        </p:txBody>
      </p:sp>
    </p:spTree>
    <p:extLst>
      <p:ext uri="{BB962C8B-B14F-4D97-AF65-F5344CB8AC3E}">
        <p14:creationId xmlns:p14="http://schemas.microsoft.com/office/powerpoint/2010/main" val="913006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D7575B7F-47B1-2C48-84C2-611A58A7099C}" type="datetime1">
              <a:rPr lang="en-US"/>
              <a:pPr/>
              <a:t>5/12/19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0EAA385-DD22-F541-BFCB-DB58E3FA2C6E}" type="slidenum">
              <a:rPr lang="en-US"/>
              <a:pPr/>
              <a:t>‹#›</a:t>
            </a:fld>
            <a:endParaRPr lang="en-US"/>
          </a:p>
        </p:txBody>
      </p:sp>
    </p:spTree>
    <p:extLst>
      <p:ext uri="{BB962C8B-B14F-4D97-AF65-F5344CB8AC3E}">
        <p14:creationId xmlns:p14="http://schemas.microsoft.com/office/powerpoint/2010/main" val="314051503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ＭＳ Ｐゴシック" pitchFamily="-84"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a:lnSpc>
                <a:spcPct val="80000"/>
              </a:lnSpc>
            </a:pPr>
            <a:r>
              <a:rPr lang="en-US" sz="500">
                <a:latin typeface="Times New Roman" charset="0"/>
                <a:ea typeface="ＭＳ Ｐゴシック" charset="0"/>
                <a:cs typeface="ＭＳ Ｐゴシック" charset="0"/>
              </a:rPr>
              <a:t>Discipline-Based Education Research: Understanding and</a:t>
            </a:r>
          </a:p>
          <a:p>
            <a:pPr>
              <a:lnSpc>
                <a:spcPct val="80000"/>
              </a:lnSpc>
            </a:pPr>
            <a:r>
              <a:rPr lang="en-US" sz="500">
                <a:latin typeface="Times New Roman" charset="0"/>
                <a:ea typeface="ＭＳ Ｐゴシック" charset="0"/>
                <a:cs typeface="ＭＳ Ｐゴシック" charset="0"/>
              </a:rPr>
              <a:t>Improving Learning in Undergraduate Science and Engineering</a:t>
            </a:r>
          </a:p>
          <a:p>
            <a:pPr>
              <a:lnSpc>
                <a:spcPct val="80000"/>
              </a:lnSpc>
            </a:pPr>
            <a:r>
              <a:rPr lang="en-US" sz="500">
                <a:latin typeface="Times New Roman" charset="0"/>
                <a:ea typeface="ＭＳ Ｐゴシック" charset="0"/>
                <a:cs typeface="ＭＳ Ｐゴシック" charset="0"/>
              </a:rPr>
              <a:t>Susan R. Singer, Natalie R. Nielsen, and Heidi A. Schweingruber, Editors</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ISBN 978-0-309-25411-3 | DOI 10.17226/13362 2012</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Effective instruction involves a range of</a:t>
            </a:r>
          </a:p>
          <a:p>
            <a:pPr>
              <a:lnSpc>
                <a:spcPct val="80000"/>
              </a:lnSpc>
            </a:pPr>
            <a:r>
              <a:rPr lang="en-US" sz="500">
                <a:latin typeface="Times New Roman" charset="0"/>
                <a:ea typeface="ＭＳ Ｐゴシック" charset="0"/>
                <a:cs typeface="ＭＳ Ｐゴシック" charset="0"/>
              </a:rPr>
              <a:t>approaches, including making lectures more interactive, having students</a:t>
            </a:r>
          </a:p>
          <a:p>
            <a:pPr>
              <a:lnSpc>
                <a:spcPct val="80000"/>
              </a:lnSpc>
            </a:pPr>
            <a:r>
              <a:rPr lang="en-US" sz="500">
                <a:latin typeface="Times New Roman" charset="0"/>
                <a:ea typeface="ＭＳ Ｐゴシック" charset="0"/>
                <a:cs typeface="ＭＳ Ｐゴシック" charset="0"/>
              </a:rPr>
              <a:t>work in groups, and incorporating authentic problems and activities.</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Students who go on to have successful careers in science or engineering</a:t>
            </a:r>
          </a:p>
          <a:p>
            <a:pPr>
              <a:lnSpc>
                <a:spcPct val="80000"/>
              </a:lnSpc>
            </a:pPr>
            <a:r>
              <a:rPr lang="en-US" sz="500">
                <a:latin typeface="Times New Roman" charset="0"/>
                <a:ea typeface="ＭＳ Ｐゴシック" charset="0"/>
                <a:cs typeface="ＭＳ Ｐゴシック" charset="0"/>
              </a:rPr>
              <a:t>must be problem solvers, skilled in quantitative reasoning and modeling,</a:t>
            </a:r>
          </a:p>
          <a:p>
            <a:pPr>
              <a:lnSpc>
                <a:spcPct val="80000"/>
              </a:lnSpc>
            </a:pPr>
            <a:r>
              <a:rPr lang="en-US" sz="500">
                <a:latin typeface="Times New Roman" charset="0"/>
                <a:ea typeface="ＭＳ Ｐゴシック" charset="0"/>
                <a:cs typeface="ＭＳ Ｐゴシック" charset="0"/>
              </a:rPr>
              <a:t>effective at communication and cross-disciplinary collaboration, and cognizant</a:t>
            </a:r>
          </a:p>
          <a:p>
            <a:pPr>
              <a:lnSpc>
                <a:spcPct val="80000"/>
              </a:lnSpc>
            </a:pPr>
            <a:r>
              <a:rPr lang="en-US" sz="500">
                <a:latin typeface="Times New Roman" charset="0"/>
                <a:ea typeface="ＭＳ Ｐゴシック" charset="0"/>
                <a:cs typeface="ＭＳ Ｐゴシック" charset="0"/>
              </a:rPr>
              <a:t>of relationships between science and society (Brewer and Smith,</a:t>
            </a:r>
          </a:p>
          <a:p>
            <a:pPr>
              <a:lnSpc>
                <a:spcPct val="80000"/>
              </a:lnSpc>
            </a:pPr>
            <a:r>
              <a:rPr lang="en-US" sz="500">
                <a:latin typeface="Times New Roman" charset="0"/>
                <a:ea typeface="ＭＳ Ｐゴシック" charset="0"/>
                <a:cs typeface="ＭＳ Ｐゴシック" charset="0"/>
              </a:rPr>
              <a:t>2011). Students who do not pursue these careers need to understand science</a:t>
            </a:r>
          </a:p>
          <a:p>
            <a:pPr>
              <a:lnSpc>
                <a:spcPct val="80000"/>
              </a:lnSpc>
            </a:pPr>
            <a:r>
              <a:rPr lang="en-US" sz="500">
                <a:latin typeface="Times New Roman" charset="0"/>
                <a:ea typeface="ＭＳ Ｐゴシック" charset="0"/>
                <a:cs typeface="ＭＳ Ｐゴシック" charset="0"/>
              </a:rPr>
              <a:t>and engineering to serve in their roles as citizens, consumers, and leaders</a:t>
            </a:r>
          </a:p>
          <a:p>
            <a:pPr>
              <a:lnSpc>
                <a:spcPct val="80000"/>
              </a:lnSpc>
            </a:pPr>
            <a:r>
              <a:rPr lang="en-US" sz="500">
                <a:latin typeface="Times New Roman" charset="0"/>
                <a:ea typeface="ＭＳ Ｐゴシック" charset="0"/>
                <a:cs typeface="ＭＳ Ｐゴシック" charset="0"/>
              </a:rPr>
              <a:t>of business and government who need to make wise science-informed</a:t>
            </a:r>
          </a:p>
          <a:p>
            <a:pPr>
              <a:lnSpc>
                <a:spcPct val="80000"/>
              </a:lnSpc>
            </a:pPr>
            <a:r>
              <a:rPr lang="en-US" sz="500">
                <a:latin typeface="Times New Roman" charset="0"/>
                <a:ea typeface="ＭＳ Ｐゴシック" charset="0"/>
                <a:cs typeface="ＭＳ Ｐゴシック" charset="0"/>
              </a:rPr>
              <a:t>decisions in their personal and professional lives. Choosing healthcare for</a:t>
            </a:r>
          </a:p>
          <a:p>
            <a:pPr>
              <a:lnSpc>
                <a:spcPct val="80000"/>
              </a:lnSpc>
            </a:pPr>
            <a:r>
              <a:rPr lang="en-US" sz="500">
                <a:latin typeface="Times New Roman" charset="0"/>
                <a:ea typeface="ＭＳ Ｐゴシック" charset="0"/>
                <a:cs typeface="ＭＳ Ｐゴシック" charset="0"/>
              </a:rPr>
              <a:t>one</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children, buying a car, voting about land-use regulations, or retrofitting</a:t>
            </a:r>
          </a:p>
          <a:p>
            <a:pPr>
              <a:lnSpc>
                <a:spcPct val="80000"/>
              </a:lnSpc>
            </a:pPr>
            <a:r>
              <a:rPr lang="en-US" sz="500">
                <a:latin typeface="Times New Roman" charset="0"/>
                <a:ea typeface="ＭＳ Ｐゴシック" charset="0"/>
                <a:cs typeface="ＭＳ Ｐゴシック" charset="0"/>
              </a:rPr>
              <a:t>one</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house or business to be more earthquake-resistant are but a few</a:t>
            </a:r>
          </a:p>
          <a:p>
            <a:pPr>
              <a:lnSpc>
                <a:spcPct val="80000"/>
              </a:lnSpc>
            </a:pPr>
            <a:r>
              <a:rPr lang="en-US" sz="500">
                <a:latin typeface="Times New Roman" charset="0"/>
                <a:ea typeface="ＭＳ Ｐゴシック" charset="0"/>
                <a:cs typeface="ＭＳ Ｐゴシック" charset="0"/>
              </a:rPr>
              <a:t>of the decisions that today</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undergraduates may face. Their decisions on</a:t>
            </a:r>
          </a:p>
          <a:p>
            <a:pPr>
              <a:lnSpc>
                <a:spcPct val="80000"/>
              </a:lnSpc>
            </a:pPr>
            <a:r>
              <a:rPr lang="en-US" sz="500">
                <a:latin typeface="Times New Roman" charset="0"/>
                <a:ea typeface="ＭＳ Ｐゴシック" charset="0"/>
                <a:cs typeface="ＭＳ Ｐゴシック" charset="0"/>
              </a:rPr>
              <a:t>these and other issues will be based, in part, on their confidence in the</a:t>
            </a:r>
          </a:p>
          <a:p>
            <a:pPr>
              <a:lnSpc>
                <a:spcPct val="80000"/>
              </a:lnSpc>
            </a:pPr>
            <a:r>
              <a:rPr lang="en-US" sz="500">
                <a:latin typeface="Times New Roman" charset="0"/>
                <a:ea typeface="ＭＳ Ｐゴシック" charset="0"/>
                <a:cs typeface="ＭＳ Ｐゴシック" charset="0"/>
              </a:rPr>
              <a:t>methods of science and engineering and their understanding of the findings</a:t>
            </a:r>
          </a:p>
          <a:p>
            <a:pPr>
              <a:lnSpc>
                <a:spcPct val="80000"/>
              </a:lnSpc>
            </a:pPr>
            <a:r>
              <a:rPr lang="en-US" sz="500">
                <a:latin typeface="Times New Roman" charset="0"/>
                <a:ea typeface="ＭＳ Ｐゴシック" charset="0"/>
                <a:cs typeface="ＭＳ Ｐゴシック" charset="0"/>
              </a:rPr>
              <a:t>of science and engineering.</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The importance of science and engineering in preparing the technical</a:t>
            </a:r>
          </a:p>
          <a:p>
            <a:pPr>
              <a:lnSpc>
                <a:spcPct val="80000"/>
              </a:lnSpc>
            </a:pPr>
            <a:r>
              <a:rPr lang="en-US" sz="500">
                <a:latin typeface="Times New Roman" charset="0"/>
                <a:ea typeface="ＭＳ Ｐゴシック" charset="0"/>
                <a:cs typeface="ＭＳ Ｐゴシック" charset="0"/>
              </a:rPr>
              <a:t>workforce and a science-literate citizenry has drawn increased attention to</a:t>
            </a:r>
          </a:p>
          <a:p>
            <a:pPr>
              <a:lnSpc>
                <a:spcPct val="80000"/>
              </a:lnSpc>
            </a:pPr>
            <a:r>
              <a:rPr lang="en-US" sz="500">
                <a:latin typeface="Times New Roman" charset="0"/>
                <a:ea typeface="ＭＳ Ｐゴシック" charset="0"/>
                <a:cs typeface="ＭＳ Ｐゴシック" charset="0"/>
              </a:rPr>
              <a:t>the quality of undergraduate science and engineering education and how it</a:t>
            </a:r>
          </a:p>
          <a:p>
            <a:pPr>
              <a:lnSpc>
                <a:spcPct val="80000"/>
              </a:lnSpc>
            </a:pPr>
            <a:r>
              <a:rPr lang="en-US" sz="500">
                <a:latin typeface="Times New Roman" charset="0"/>
                <a:ea typeface="ＭＳ Ｐゴシック" charset="0"/>
                <a:cs typeface="ＭＳ Ｐゴシック" charset="0"/>
              </a:rPr>
              <a:t>can be improved. There are persistent concerns that undergraduate science</a:t>
            </a:r>
          </a:p>
          <a:p>
            <a:pPr>
              <a:lnSpc>
                <a:spcPct val="80000"/>
              </a:lnSpc>
            </a:pPr>
            <a:r>
              <a:rPr lang="en-US" sz="500">
                <a:latin typeface="Times New Roman" charset="0"/>
                <a:ea typeface="ＭＳ Ｐゴシック" charset="0"/>
                <a:cs typeface="ＭＳ Ｐゴシック" charset="0"/>
              </a:rPr>
              <a:t>and engineering courses are not providing students with high-quality learning</a:t>
            </a:r>
          </a:p>
          <a:p>
            <a:pPr>
              <a:lnSpc>
                <a:spcPct val="80000"/>
              </a:lnSpc>
            </a:pPr>
            <a:r>
              <a:rPr lang="en-US" sz="500">
                <a:latin typeface="Times New Roman" charset="0"/>
                <a:ea typeface="ＭＳ Ｐゴシック" charset="0"/>
                <a:cs typeface="ＭＳ Ｐゴシック" charset="0"/>
              </a:rPr>
              <a:t>experiences, nor are they attracting and retaining students in science</a:t>
            </a:r>
          </a:p>
          <a:p>
            <a:pPr>
              <a:lnSpc>
                <a:spcPct val="80000"/>
              </a:lnSpc>
            </a:pPr>
            <a:r>
              <a:rPr lang="en-US" sz="500">
                <a:latin typeface="Times New Roman" charset="0"/>
                <a:ea typeface="ＭＳ Ｐゴシック" charset="0"/>
                <a:cs typeface="ＭＳ Ｐゴシック" charset="0"/>
              </a:rPr>
              <a:t>and engineering fields (President</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Council of Advisors on Science and Technology,</a:t>
            </a:r>
          </a:p>
          <a:p>
            <a:pPr>
              <a:lnSpc>
                <a:spcPct val="80000"/>
              </a:lnSpc>
            </a:pPr>
            <a:r>
              <a:rPr lang="en-US" sz="500">
                <a:latin typeface="Times New Roman" charset="0"/>
                <a:ea typeface="ＭＳ Ｐゴシック" charset="0"/>
                <a:cs typeface="ＭＳ Ｐゴシック" charset="0"/>
              </a:rPr>
              <a:t>2012). Colleges and universities also face the challenge of serving</a:t>
            </a:r>
          </a:p>
          <a:p>
            <a:pPr>
              <a:lnSpc>
                <a:spcPct val="80000"/>
              </a:lnSpc>
            </a:pPr>
            <a:r>
              <a:rPr lang="en-US" sz="500">
                <a:latin typeface="Times New Roman" charset="0"/>
                <a:ea typeface="ＭＳ Ｐゴシック" charset="0"/>
                <a:cs typeface="ＭＳ Ｐゴシック" charset="0"/>
              </a:rPr>
              <a:t>an increasingly socially, economically, and ethnically diverse undergraduate</a:t>
            </a:r>
          </a:p>
          <a:p>
            <a:pPr>
              <a:lnSpc>
                <a:spcPct val="80000"/>
              </a:lnSpc>
            </a:pPr>
            <a:r>
              <a:rPr lang="en-US" sz="500">
                <a:latin typeface="Times New Roman" charset="0"/>
                <a:ea typeface="ＭＳ Ｐゴシック" charset="0"/>
                <a:cs typeface="ＭＳ Ｐゴシック" charset="0"/>
              </a:rPr>
              <a:t>population entering college classrooms directly from high school, after a</a:t>
            </a:r>
          </a:p>
          <a:p>
            <a:pPr>
              <a:lnSpc>
                <a:spcPct val="80000"/>
              </a:lnSpc>
            </a:pPr>
            <a:r>
              <a:rPr lang="en-US" sz="500">
                <a:latin typeface="Times New Roman" charset="0"/>
                <a:ea typeface="ＭＳ Ｐゴシック" charset="0"/>
                <a:cs typeface="ＭＳ Ｐゴシック" charset="0"/>
              </a:rPr>
              <a:t>military career or other life experiences, or from postsecondary educational</a:t>
            </a:r>
          </a:p>
          <a:p>
            <a:pPr>
              <a:lnSpc>
                <a:spcPct val="80000"/>
              </a:lnSpc>
            </a:pPr>
            <a:r>
              <a:rPr lang="en-US" sz="500">
                <a:latin typeface="Times New Roman" charset="0"/>
                <a:ea typeface="ＭＳ Ｐゴシック" charset="0"/>
                <a:cs typeface="ＭＳ Ｐゴシック" charset="0"/>
              </a:rPr>
              <a:t>experiences at another institution. Sustained attention to motivating, engaging</a:t>
            </a:r>
          </a:p>
          <a:p>
            <a:pPr>
              <a:lnSpc>
                <a:spcPct val="80000"/>
              </a:lnSpc>
            </a:pPr>
            <a:r>
              <a:rPr lang="en-US" sz="500">
                <a:latin typeface="Times New Roman" charset="0"/>
                <a:ea typeface="ＭＳ Ｐゴシック" charset="0"/>
                <a:cs typeface="ＭＳ Ｐゴシック" charset="0"/>
              </a:rPr>
              <a:t>and supporting the learning of all students who enter college science</a:t>
            </a:r>
          </a:p>
          <a:p>
            <a:pPr>
              <a:lnSpc>
                <a:spcPct val="80000"/>
              </a:lnSpc>
            </a:pPr>
            <a:r>
              <a:rPr lang="en-US" sz="500">
                <a:latin typeface="Times New Roman" charset="0"/>
                <a:ea typeface="ＭＳ Ｐゴシック" charset="0"/>
                <a:cs typeface="ＭＳ Ｐゴシック" charset="0"/>
              </a:rPr>
              <a:t>and engineering classrooms is an imperative.</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 </a:t>
            </a:r>
          </a:p>
          <a:p>
            <a:pPr>
              <a:lnSpc>
                <a:spcPct val="80000"/>
              </a:lnSpc>
            </a:pPr>
            <a:endParaRPr lang="en-US" sz="500">
              <a:latin typeface="Times New Roman" charset="0"/>
              <a:ea typeface="ＭＳ Ｐゴシック" charset="0"/>
              <a:cs typeface="ＭＳ Ｐゴシック" charset="0"/>
            </a:endParaRPr>
          </a:p>
          <a:p>
            <a:pPr>
              <a:lnSpc>
                <a:spcPct val="80000"/>
              </a:lnSpc>
            </a:pPr>
            <a:endParaRPr lang="en-US" sz="500">
              <a:latin typeface="Times New Roman" charset="0"/>
              <a:ea typeface="ＭＳ Ｐゴシック" charset="0"/>
              <a:cs typeface="ＭＳ Ｐゴシック" charset="0"/>
            </a:endParaRPr>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83CDEA3C-B702-0B4B-BAF6-6B0AC3C03256}" type="slidenum">
              <a:rPr lang="en-US" sz="1200" b="0"/>
              <a:pPr/>
              <a:t>2</a:t>
            </a:fld>
            <a:endParaRPr lang="en-US" sz="1200" b="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0FBC092A-ED0A-FE41-BEEB-90052F8452FC}" type="slidenum">
              <a:rPr lang="en-US" sz="1200" b="0"/>
              <a:pPr/>
              <a:t>3</a:t>
            </a:fld>
            <a:endParaRPr lang="en-US" sz="1200" b="0"/>
          </a:p>
        </p:txBody>
      </p:sp>
      <p:sp>
        <p:nvSpPr>
          <p:cNvPr id="21507"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8" tIns="44450" rIns="90488" bIns="44450"/>
          <a:lstStyle/>
          <a:p>
            <a:endParaRPr lang="en-US">
              <a:latin typeface="Times New Roman" charset="0"/>
              <a:ea typeface="ＭＳ Ｐゴシック" charset="0"/>
              <a:cs typeface="ＭＳ Ｐゴシック" charset="0"/>
            </a:endParaRPr>
          </a:p>
        </p:txBody>
      </p:sp>
      <p:sp>
        <p:nvSpPr>
          <p:cNvPr id="21508" name="Rectangle 3"/>
          <p:cNvSpPr>
            <a:spLocks noGrp="1" noRot="1" noChangeAspect="1" noChangeArrowheads="1" noTextEdit="1"/>
          </p:cNvSpPr>
          <p:nvPr>
            <p:ph type="sldImg"/>
          </p:nvPr>
        </p:nvSpPr>
        <p:spPr>
          <a:xfrm>
            <a:off x="1439863" y="3016250"/>
            <a:ext cx="4587875" cy="3441700"/>
          </a:xfrm>
          <a:ln w="12700" cap="flat">
            <a:solidFill>
              <a:schemeClr val="tx1"/>
            </a:solidFill>
          </a:ln>
        </p:spPr>
      </p:sp>
      <p:sp>
        <p:nvSpPr>
          <p:cNvPr id="21509"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eaLnBrk="0" hangingPunct="0">
              <a:lnSpc>
                <a:spcPts val="2100"/>
              </a:lnSpc>
            </a:pPr>
            <a:r>
              <a:rPr lang="en-US" sz="1800" b="0">
                <a:solidFill>
                  <a:srgbClr val="000000"/>
                </a:solidFill>
                <a:latin typeface="Arial" charset="0"/>
              </a:rPr>
              <a:t>1</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p:cNvSpPr>
          <p:nvPr>
            <p:ph type="sldImg"/>
          </p:nvPr>
        </p:nvSpPr>
        <p:spPr>
          <a:xfrm>
            <a:off x="1150938" y="692150"/>
            <a:ext cx="4556125" cy="3416300"/>
          </a:xfrm>
          <a:ln/>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New Roman" charset="0"/>
                <a:ea typeface="ＭＳ Ｐゴシック" charset="0"/>
                <a:cs typeface="ＭＳ Ｐゴシック" charset="0"/>
              </a:rPr>
              <a:t>http://www.jbc.org/content/262/2/549.short</a:t>
            </a:r>
          </a:p>
          <a:p>
            <a:r>
              <a:rPr lang="en-US">
                <a:latin typeface="Times New Roman" charset="0"/>
                <a:ea typeface="ＭＳ Ｐゴシック" charset="0"/>
                <a:cs typeface="ＭＳ Ｐゴシック" charset="0"/>
              </a:rPr>
              <a:t>http://pdb101.rcsb.org/motm/54</a:t>
            </a:r>
          </a:p>
          <a:p>
            <a:r>
              <a:rPr lang="en-US">
                <a:latin typeface="Times New Roman" charset="0"/>
                <a:ea typeface="ＭＳ Ｐゴシック" charset="0"/>
                <a:cs typeface="ＭＳ Ｐゴシック" charset="0"/>
              </a:rPr>
              <a:t>http://www.rcsb.org/pdb/explore/jmol.do?structureId=1CFJ&amp;bionumber=1</a:t>
            </a:r>
          </a:p>
          <a:p>
            <a:endParaRPr lang="en-US">
              <a:latin typeface="Times New Roman" charset="0"/>
              <a:ea typeface="ＭＳ Ｐゴシック" charset="0"/>
              <a:cs typeface="ＭＳ Ｐゴシック" charset="0"/>
            </a:endParaRPr>
          </a:p>
          <a:p>
            <a:endParaRPr lang="en-US">
              <a:latin typeface="Times New Roman"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p:cNvSpPr>
          <p:nvPr>
            <p:ph type="sldImg"/>
          </p:nvPr>
        </p:nvSpPr>
        <p:spPr>
          <a:xfrm>
            <a:off x="1150938" y="692150"/>
            <a:ext cx="4556125" cy="3416300"/>
          </a:xfrm>
          <a:ln/>
        </p:spPr>
      </p:sp>
      <p:sp>
        <p:nvSpPr>
          <p:cNvPr id="20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New Roman" charset="0"/>
                <a:ea typeface="ＭＳ Ｐゴシック" charset="0"/>
                <a:cs typeface="ＭＳ Ｐゴシック" charset="0"/>
              </a:rPr>
              <a:t>http://www.jbc.org/content/262/2/549.short</a:t>
            </a:r>
          </a:p>
          <a:p>
            <a:r>
              <a:rPr lang="en-US">
                <a:latin typeface="Times New Roman" charset="0"/>
                <a:ea typeface="ＭＳ Ｐゴシック" charset="0"/>
                <a:cs typeface="ＭＳ Ｐゴシック" charset="0"/>
              </a:rPr>
              <a:t>http://pdb101.rcsb.org/motm/54</a:t>
            </a:r>
          </a:p>
          <a:p>
            <a:r>
              <a:rPr lang="en-US">
                <a:latin typeface="Times New Roman" charset="0"/>
                <a:ea typeface="ＭＳ Ｐゴシック" charset="0"/>
                <a:cs typeface="ＭＳ Ｐゴシック" charset="0"/>
              </a:rPr>
              <a:t>http://www.rcsb.org/pdb/explore/jmol.do?structureId=1CFJ&amp;bionumber=1</a:t>
            </a:r>
          </a:p>
          <a:p>
            <a:endParaRPr lang="en-US">
              <a:latin typeface="Times New Roman" charset="0"/>
              <a:ea typeface="ＭＳ Ｐゴシック" charset="0"/>
              <a:cs typeface="ＭＳ Ｐゴシック" charset="0"/>
            </a:endParaRPr>
          </a:p>
          <a:p>
            <a:endParaRPr lang="en-US">
              <a:latin typeface="Times New Roman"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7AA0FE7B-2BFF-B74A-9026-9150C9B43059}" type="slidenum">
              <a:rPr lang="en-US" sz="1200" b="0"/>
              <a:pPr/>
              <a:t>10</a:t>
            </a:fld>
            <a:endParaRPr lang="en-US" sz="1200" b="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xfrm>
            <a:off x="3884613" y="8685213"/>
            <a:ext cx="29718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fld id="{2D6A2D04-CA74-D048-86BF-184F5BF848C5}" type="slidenum">
              <a:rPr lang="en-US" sz="1200" b="0">
                <a:latin typeface="Arial" charset="0"/>
              </a:rPr>
              <a:pPr algn="ctr"/>
              <a:t>11</a:t>
            </a:fld>
            <a:endParaRPr lang="en-US" sz="1200" b="0">
              <a:latin typeface="Arial" charset="0"/>
            </a:endParaRPr>
          </a:p>
        </p:txBody>
      </p:sp>
      <p:sp>
        <p:nvSpPr>
          <p:cNvPr id="2662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b="1" dirty="0">
              <a:solidFill>
                <a:srgbClr val="000000"/>
              </a:solidFill>
              <a:latin typeface="Helvetica"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4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17411" name="Footer Placeholder 3"/>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(c)2010 J.E.Johnson</a:t>
            </a:r>
          </a:p>
        </p:txBody>
      </p:sp>
      <p:sp>
        <p:nvSpPr>
          <p:cNvPr id="17412"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B1F8883-3B97-8E4C-BB89-AE33F1569505}" type="slidenum">
              <a:rPr lang="en-US" sz="1200">
                <a:latin typeface="Times" charset="0"/>
              </a:rPr>
              <a:pPr eaLnBrk="1" hangingPunct="1"/>
              <a:t>12</a:t>
            </a:fld>
            <a:endParaRPr lang="en-US" sz="1200">
              <a:latin typeface="Times"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xfrm>
            <a:off x="3884613" y="8685213"/>
            <a:ext cx="29718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fld id="{2D6A2D04-CA74-D048-86BF-184F5BF848C5}" type="slidenum">
              <a:rPr lang="en-US" sz="1200" b="0">
                <a:latin typeface="Arial" charset="0"/>
              </a:rPr>
              <a:pPr algn="ctr"/>
              <a:t>13</a:t>
            </a:fld>
            <a:endParaRPr lang="en-US" sz="1200" b="0">
              <a:latin typeface="Arial" charset="0"/>
            </a:endParaRPr>
          </a:p>
        </p:txBody>
      </p:sp>
      <p:sp>
        <p:nvSpPr>
          <p:cNvPr id="2662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b="1" dirty="0">
              <a:solidFill>
                <a:srgbClr val="000000"/>
              </a:solidFill>
              <a:latin typeface="Helvetica"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xfrm>
            <a:off x="3884613" y="8685213"/>
            <a:ext cx="29718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fld id="{2D6A2D04-CA74-D048-86BF-184F5BF848C5}" type="slidenum">
              <a:rPr lang="en-US" sz="1200" b="0">
                <a:latin typeface="Arial" charset="0"/>
              </a:rPr>
              <a:pPr algn="ctr"/>
              <a:t>14</a:t>
            </a:fld>
            <a:endParaRPr lang="en-US" sz="1200" b="0">
              <a:latin typeface="Arial" charset="0"/>
            </a:endParaRPr>
          </a:p>
        </p:txBody>
      </p:sp>
      <p:sp>
        <p:nvSpPr>
          <p:cNvPr id="2662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b="1" dirty="0">
              <a:solidFill>
                <a:srgbClr val="000000"/>
              </a:solidFill>
              <a:latin typeface="Helvetica"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xfrm>
            <a:off x="1150938" y="692150"/>
            <a:ext cx="4556125" cy="3416300"/>
          </a:xfrm>
          <a:ln/>
        </p:spPr>
      </p:sp>
      <p:sp>
        <p:nvSpPr>
          <p:cNvPr id="33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171C4F0D-15F5-D74A-8C95-B53F69979F43}" type="slidenum">
              <a:rPr lang="en-US" sz="1200" b="0"/>
              <a:pPr/>
              <a:t>19</a:t>
            </a:fld>
            <a:endParaRPr lang="en-US" sz="1200" b="0"/>
          </a:p>
        </p:txBody>
      </p:sp>
      <p:sp>
        <p:nvSpPr>
          <p:cNvPr id="37891"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Marcel Proust, was a French novelist, critic, and essayist best known for his monumental novel À la recherche du temps perdu (In Search of Lost Time; earlier rendered as Remembrance of Things Past), published in seven parts between 1913 and 1927. He is considered by critics and writers to be one of the most influential authors of the 20th century.[</a:t>
            </a:r>
          </a:p>
        </p:txBody>
      </p:sp>
      <p:sp>
        <p:nvSpPr>
          <p:cNvPr id="37892"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37893"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09E598D4-4DB4-4747-895A-5626C91F90E8}" type="slidenum">
              <a:rPr lang="en-US" sz="1200" b="0"/>
              <a:pPr/>
              <a:t>20</a:t>
            </a:fld>
            <a:endParaRPr lang="en-US" sz="1200" b="0"/>
          </a:p>
        </p:txBody>
      </p:sp>
      <p:sp>
        <p:nvSpPr>
          <p:cNvPr id="3993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Marcel Proust, was a French novelist, critic, and essayist best known for his monumental novel À la recherche du temps perdu (In Search of Lost Time; earlier rendered as Remembrance of Things Past), published in seven parts between 1913 and 1927. He is considered by critics and writers to be one of the most influential authors of the 20th century.[</a:t>
            </a:r>
          </a:p>
        </p:txBody>
      </p:sp>
      <p:sp>
        <p:nvSpPr>
          <p:cNvPr id="39940"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39941"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BEDDDEC3-1EF1-2442-B352-4283BA3A1759}" type="slidenum">
              <a:rPr lang="en-US" sz="1200" b="0"/>
              <a:pPr/>
              <a:t>21</a:t>
            </a:fld>
            <a:endParaRPr lang="en-US" sz="1200" b="0"/>
          </a:p>
        </p:txBody>
      </p:sp>
      <p:sp>
        <p:nvSpPr>
          <p:cNvPr id="41987"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Marcel Proust, was a French novelist, critic, and essayist best known for his monumental novel À la recherche du temps perdu (In Search of Lost Time; earlier rendered as Remembrance of Things Past), published in seven parts between 1913 and 1927. He is considered by critics and writers to be one of the most influential authors of the 20th century.[</a:t>
            </a:r>
          </a:p>
        </p:txBody>
      </p:sp>
      <p:sp>
        <p:nvSpPr>
          <p:cNvPr id="41988"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41989"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ABC7BAD5-E4D6-974B-8E0E-DAA131A13ACE}" type="slidenum">
              <a:rPr lang="en-US" sz="1200" b="0"/>
              <a:pPr/>
              <a:t>22</a:t>
            </a:fld>
            <a:endParaRPr lang="en-US" sz="1200" b="0"/>
          </a:p>
        </p:txBody>
      </p:sp>
      <p:sp>
        <p:nvSpPr>
          <p:cNvPr id="44035"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Marcel Proust, was a French novelist, critic, and essayist best known for his monumental novel À la recherche du temps perdu (In Search of Lost Time; earlier rendered as Remembrance of Things Past), published in seven parts between 1913 and 1927. He is considered by critics and writers to be one of the most influential authors of the 20th century.[</a:t>
            </a:r>
          </a:p>
        </p:txBody>
      </p:sp>
      <p:sp>
        <p:nvSpPr>
          <p:cNvPr id="44036"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44037"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9491A2A6-84F5-584A-80E0-4588D3950A2D}" type="slidenum">
              <a:rPr lang="en-US" sz="1200" b="0"/>
              <a:pPr/>
              <a:t>23</a:t>
            </a:fld>
            <a:endParaRPr lang="en-US" sz="1200" b="0"/>
          </a:p>
        </p:txBody>
      </p:sp>
      <p:sp>
        <p:nvSpPr>
          <p:cNvPr id="48131"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Methyl salicylate (oil of wintergreen or wintergreen oil) is an organic ester naturally produced by many species of plants, particularly wintergreens. It is also synthetically produced, used as a fragrance, in foods and beverages, and in liniments.</a:t>
            </a:r>
          </a:p>
          <a:p>
            <a:endParaRPr lang="en-US">
              <a:latin typeface="Times New Roman" charset="0"/>
              <a:ea typeface="ＭＳ Ｐゴシック" charset="0"/>
              <a:cs typeface="ＭＳ Ｐゴシック" charset="0"/>
            </a:endParaRPr>
          </a:p>
          <a:p>
            <a:r>
              <a:rPr lang="en-US">
                <a:latin typeface="Times New Roman" charset="0"/>
                <a:ea typeface="ＭＳ Ｐゴシック" charset="0"/>
                <a:cs typeface="ＭＳ Ｐゴシック" charset="0"/>
              </a:rPr>
              <a:t>The compound methyl salicylate was first isolated (from the plant Gaultheria procumbens) in 1843 by the French chemist Auguste André Thomas Cahours (1813–1891), who identified it as an ester of salicylic acid and methanol.[4]</a:t>
            </a:r>
          </a:p>
        </p:txBody>
      </p:sp>
      <p:sp>
        <p:nvSpPr>
          <p:cNvPr id="48132"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48133"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C4097CEE-5416-2A43-A049-5500D1F8758C}" type="slidenum">
              <a:rPr lang="en-US" sz="1200" b="0"/>
              <a:pPr/>
              <a:t>24</a:t>
            </a:fld>
            <a:endParaRPr lang="en-US" sz="1200" b="0"/>
          </a:p>
        </p:txBody>
      </p:sp>
      <p:sp>
        <p:nvSpPr>
          <p:cNvPr id="5017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Methyl salicylate (oil of wintergreen or wintergreen oil) is an organic ester naturally produced by many species of plants, particularly wintergreens. It is also synthetically produced, used as a fragrance, in foods and beverages, and in liniments.</a:t>
            </a:r>
          </a:p>
          <a:p>
            <a:endParaRPr lang="en-US">
              <a:latin typeface="Times New Roman" charset="0"/>
              <a:ea typeface="ＭＳ Ｐゴシック" charset="0"/>
              <a:cs typeface="ＭＳ Ｐゴシック" charset="0"/>
            </a:endParaRPr>
          </a:p>
          <a:p>
            <a:r>
              <a:rPr lang="en-US">
                <a:latin typeface="Times New Roman" charset="0"/>
                <a:ea typeface="ＭＳ Ｐゴシック" charset="0"/>
                <a:cs typeface="ＭＳ Ｐゴシック" charset="0"/>
              </a:rPr>
              <a:t>The compound methyl salicylate was first isolated (from the plant Gaultheria procumbens) in 1843 by the French chemist Auguste André Thomas Cahours (1813–1891), who identified it as an ester of salicylic acid and methanol.[4]</a:t>
            </a:r>
          </a:p>
        </p:txBody>
      </p:sp>
      <p:sp>
        <p:nvSpPr>
          <p:cNvPr id="50180"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50181"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08752D38-9EFE-544B-A37D-E6D06E7685A5}" type="slidenum">
              <a:rPr lang="en-US" sz="1200" b="0"/>
              <a:pPr/>
              <a:t>25</a:t>
            </a:fld>
            <a:endParaRPr lang="en-US" sz="1200" b="0"/>
          </a:p>
        </p:txBody>
      </p:sp>
      <p:sp>
        <p:nvSpPr>
          <p:cNvPr id="54275"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Marcel Proust, was a French novelist, critic, and essayist best known for his monumental novel À la recherche du temps perdu (In Search of Lost Time; earlier rendered as Remembrance of Things Past), published in seven parts between 1913 and 1927. He is considered by critics and writers to be one of the most influential authors of the 20th century.[</a:t>
            </a:r>
          </a:p>
        </p:txBody>
      </p:sp>
      <p:sp>
        <p:nvSpPr>
          <p:cNvPr id="54276"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54277"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FB4C704A-1806-9C40-B4DA-074F1AA1A69A}" type="slidenum">
              <a:rPr lang="en-US" sz="1200" b="0"/>
              <a:pPr/>
              <a:t>26</a:t>
            </a:fld>
            <a:endParaRPr lang="en-US" sz="1200" b="0"/>
          </a:p>
        </p:txBody>
      </p:sp>
      <p:sp>
        <p:nvSpPr>
          <p:cNvPr id="56323"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Methyl salicylate (oil of wintergreen or wintergreen oil) is an organic ester naturally produced by many species of plants, particularly wintergreens. It is also synthetically produced, used as a fragrance, in foods and beverages, and in liniments.</a:t>
            </a:r>
          </a:p>
          <a:p>
            <a:endParaRPr lang="en-US">
              <a:latin typeface="Times New Roman" charset="0"/>
              <a:ea typeface="ＭＳ Ｐゴシック" charset="0"/>
              <a:cs typeface="ＭＳ Ｐゴシック" charset="0"/>
            </a:endParaRPr>
          </a:p>
          <a:p>
            <a:r>
              <a:rPr lang="en-US">
                <a:latin typeface="Times New Roman" charset="0"/>
                <a:ea typeface="ＭＳ Ｐゴシック" charset="0"/>
                <a:cs typeface="ＭＳ Ｐゴシック" charset="0"/>
              </a:rPr>
              <a:t>The compound methyl salicylate was first isolated (from the plant Gaultheria procumbens) in 1843 by the French chemist Auguste André Thomas Cahours (1813–1891), who identified it as an ester of salicylic acid and methanol.[4]</a:t>
            </a:r>
          </a:p>
        </p:txBody>
      </p:sp>
      <p:sp>
        <p:nvSpPr>
          <p:cNvPr id="56324"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56325"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a:lnSpc>
                <a:spcPct val="80000"/>
              </a:lnSpc>
            </a:pPr>
            <a:r>
              <a:rPr lang="en-US" sz="500">
                <a:latin typeface="Times New Roman" charset="0"/>
                <a:ea typeface="ＭＳ Ｐゴシック" charset="0"/>
                <a:cs typeface="ＭＳ Ｐゴシック" charset="0"/>
              </a:rPr>
              <a:t>Discipline-Based Education Research: Understanding and</a:t>
            </a:r>
          </a:p>
          <a:p>
            <a:pPr>
              <a:lnSpc>
                <a:spcPct val="80000"/>
              </a:lnSpc>
            </a:pPr>
            <a:r>
              <a:rPr lang="en-US" sz="500">
                <a:latin typeface="Times New Roman" charset="0"/>
                <a:ea typeface="ＭＳ Ｐゴシック" charset="0"/>
                <a:cs typeface="ＭＳ Ｐゴシック" charset="0"/>
              </a:rPr>
              <a:t>Improving Learning in Undergraduate Science and Engineering</a:t>
            </a:r>
          </a:p>
          <a:p>
            <a:pPr>
              <a:lnSpc>
                <a:spcPct val="80000"/>
              </a:lnSpc>
            </a:pPr>
            <a:r>
              <a:rPr lang="en-US" sz="500">
                <a:latin typeface="Times New Roman" charset="0"/>
                <a:ea typeface="ＭＳ Ｐゴシック" charset="0"/>
                <a:cs typeface="ＭＳ Ｐゴシック" charset="0"/>
              </a:rPr>
              <a:t>Susan R. Singer, Natalie R. Nielsen, and Heidi A. Schweingruber, Editors</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ISBN 978-0-309-25411-3 | DOI 10.17226/13362 2012</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Effective instruction involves a range of</a:t>
            </a:r>
          </a:p>
          <a:p>
            <a:pPr>
              <a:lnSpc>
                <a:spcPct val="80000"/>
              </a:lnSpc>
            </a:pPr>
            <a:r>
              <a:rPr lang="en-US" sz="500">
                <a:latin typeface="Times New Roman" charset="0"/>
                <a:ea typeface="ＭＳ Ｐゴシック" charset="0"/>
                <a:cs typeface="ＭＳ Ｐゴシック" charset="0"/>
              </a:rPr>
              <a:t>approaches, including making lectures more interactive, having students</a:t>
            </a:r>
          </a:p>
          <a:p>
            <a:pPr>
              <a:lnSpc>
                <a:spcPct val="80000"/>
              </a:lnSpc>
            </a:pPr>
            <a:r>
              <a:rPr lang="en-US" sz="500">
                <a:latin typeface="Times New Roman" charset="0"/>
                <a:ea typeface="ＭＳ Ｐゴシック" charset="0"/>
                <a:cs typeface="ＭＳ Ｐゴシック" charset="0"/>
              </a:rPr>
              <a:t>work in groups, and incorporating authentic problems and activities.</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Students who go on to have successful careers in science or engineering</a:t>
            </a:r>
          </a:p>
          <a:p>
            <a:pPr>
              <a:lnSpc>
                <a:spcPct val="80000"/>
              </a:lnSpc>
            </a:pPr>
            <a:r>
              <a:rPr lang="en-US" sz="500">
                <a:latin typeface="Times New Roman" charset="0"/>
                <a:ea typeface="ＭＳ Ｐゴシック" charset="0"/>
                <a:cs typeface="ＭＳ Ｐゴシック" charset="0"/>
              </a:rPr>
              <a:t>must be problem solvers, skilled in quantitative reasoning and modeling,</a:t>
            </a:r>
          </a:p>
          <a:p>
            <a:pPr>
              <a:lnSpc>
                <a:spcPct val="80000"/>
              </a:lnSpc>
            </a:pPr>
            <a:r>
              <a:rPr lang="en-US" sz="500">
                <a:latin typeface="Times New Roman" charset="0"/>
                <a:ea typeface="ＭＳ Ｐゴシック" charset="0"/>
                <a:cs typeface="ＭＳ Ｐゴシック" charset="0"/>
              </a:rPr>
              <a:t>effective at communication and cross-disciplinary collaboration, and cognizant</a:t>
            </a:r>
          </a:p>
          <a:p>
            <a:pPr>
              <a:lnSpc>
                <a:spcPct val="80000"/>
              </a:lnSpc>
            </a:pPr>
            <a:r>
              <a:rPr lang="en-US" sz="500">
                <a:latin typeface="Times New Roman" charset="0"/>
                <a:ea typeface="ＭＳ Ｐゴシック" charset="0"/>
                <a:cs typeface="ＭＳ Ｐゴシック" charset="0"/>
              </a:rPr>
              <a:t>of relationships between science and society (Brewer and Smith,</a:t>
            </a:r>
          </a:p>
          <a:p>
            <a:pPr>
              <a:lnSpc>
                <a:spcPct val="80000"/>
              </a:lnSpc>
            </a:pPr>
            <a:r>
              <a:rPr lang="en-US" sz="500">
                <a:latin typeface="Times New Roman" charset="0"/>
                <a:ea typeface="ＭＳ Ｐゴシック" charset="0"/>
                <a:cs typeface="ＭＳ Ｐゴシック" charset="0"/>
              </a:rPr>
              <a:t>2011). Students who do not pursue these careers need to understand science</a:t>
            </a:r>
          </a:p>
          <a:p>
            <a:pPr>
              <a:lnSpc>
                <a:spcPct val="80000"/>
              </a:lnSpc>
            </a:pPr>
            <a:r>
              <a:rPr lang="en-US" sz="500">
                <a:latin typeface="Times New Roman" charset="0"/>
                <a:ea typeface="ＭＳ Ｐゴシック" charset="0"/>
                <a:cs typeface="ＭＳ Ｐゴシック" charset="0"/>
              </a:rPr>
              <a:t>and engineering to serve in their roles as citizens, consumers, and leaders</a:t>
            </a:r>
          </a:p>
          <a:p>
            <a:pPr>
              <a:lnSpc>
                <a:spcPct val="80000"/>
              </a:lnSpc>
            </a:pPr>
            <a:r>
              <a:rPr lang="en-US" sz="500">
                <a:latin typeface="Times New Roman" charset="0"/>
                <a:ea typeface="ＭＳ Ｐゴシック" charset="0"/>
                <a:cs typeface="ＭＳ Ｐゴシック" charset="0"/>
              </a:rPr>
              <a:t>of business and government who need to make wise science-informed</a:t>
            </a:r>
          </a:p>
          <a:p>
            <a:pPr>
              <a:lnSpc>
                <a:spcPct val="80000"/>
              </a:lnSpc>
            </a:pPr>
            <a:r>
              <a:rPr lang="en-US" sz="500">
                <a:latin typeface="Times New Roman" charset="0"/>
                <a:ea typeface="ＭＳ Ｐゴシック" charset="0"/>
                <a:cs typeface="ＭＳ Ｐゴシック" charset="0"/>
              </a:rPr>
              <a:t>decisions in their personal and professional lives. Choosing healthcare for</a:t>
            </a:r>
          </a:p>
          <a:p>
            <a:pPr>
              <a:lnSpc>
                <a:spcPct val="80000"/>
              </a:lnSpc>
            </a:pPr>
            <a:r>
              <a:rPr lang="en-US" sz="500">
                <a:latin typeface="Times New Roman" charset="0"/>
                <a:ea typeface="ＭＳ Ｐゴシック" charset="0"/>
                <a:cs typeface="ＭＳ Ｐゴシック" charset="0"/>
              </a:rPr>
              <a:t>one</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children, buying a car, voting about land-use regulations, or retrofitting</a:t>
            </a:r>
          </a:p>
          <a:p>
            <a:pPr>
              <a:lnSpc>
                <a:spcPct val="80000"/>
              </a:lnSpc>
            </a:pPr>
            <a:r>
              <a:rPr lang="en-US" sz="500">
                <a:latin typeface="Times New Roman" charset="0"/>
                <a:ea typeface="ＭＳ Ｐゴシック" charset="0"/>
                <a:cs typeface="ＭＳ Ｐゴシック" charset="0"/>
              </a:rPr>
              <a:t>one</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house or business to be more earthquake-resistant are but a few</a:t>
            </a:r>
          </a:p>
          <a:p>
            <a:pPr>
              <a:lnSpc>
                <a:spcPct val="80000"/>
              </a:lnSpc>
            </a:pPr>
            <a:r>
              <a:rPr lang="en-US" sz="500">
                <a:latin typeface="Times New Roman" charset="0"/>
                <a:ea typeface="ＭＳ Ｐゴシック" charset="0"/>
                <a:cs typeface="ＭＳ Ｐゴシック" charset="0"/>
              </a:rPr>
              <a:t>of the decisions that today</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undergraduates may face. Their decisions on</a:t>
            </a:r>
          </a:p>
          <a:p>
            <a:pPr>
              <a:lnSpc>
                <a:spcPct val="80000"/>
              </a:lnSpc>
            </a:pPr>
            <a:r>
              <a:rPr lang="en-US" sz="500">
                <a:latin typeface="Times New Roman" charset="0"/>
                <a:ea typeface="ＭＳ Ｐゴシック" charset="0"/>
                <a:cs typeface="ＭＳ Ｐゴシック" charset="0"/>
              </a:rPr>
              <a:t>these and other issues will be based, in part, on their confidence in the</a:t>
            </a:r>
          </a:p>
          <a:p>
            <a:pPr>
              <a:lnSpc>
                <a:spcPct val="80000"/>
              </a:lnSpc>
            </a:pPr>
            <a:r>
              <a:rPr lang="en-US" sz="500">
                <a:latin typeface="Times New Roman" charset="0"/>
                <a:ea typeface="ＭＳ Ｐゴシック" charset="0"/>
                <a:cs typeface="ＭＳ Ｐゴシック" charset="0"/>
              </a:rPr>
              <a:t>methods of science and engineering and their understanding of the findings</a:t>
            </a:r>
          </a:p>
          <a:p>
            <a:pPr>
              <a:lnSpc>
                <a:spcPct val="80000"/>
              </a:lnSpc>
            </a:pPr>
            <a:r>
              <a:rPr lang="en-US" sz="500">
                <a:latin typeface="Times New Roman" charset="0"/>
                <a:ea typeface="ＭＳ Ｐゴシック" charset="0"/>
                <a:cs typeface="ＭＳ Ｐゴシック" charset="0"/>
              </a:rPr>
              <a:t>of science and engineering.</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The importance of science and engineering in preparing the technical</a:t>
            </a:r>
          </a:p>
          <a:p>
            <a:pPr>
              <a:lnSpc>
                <a:spcPct val="80000"/>
              </a:lnSpc>
            </a:pPr>
            <a:r>
              <a:rPr lang="en-US" sz="500">
                <a:latin typeface="Times New Roman" charset="0"/>
                <a:ea typeface="ＭＳ Ｐゴシック" charset="0"/>
                <a:cs typeface="ＭＳ Ｐゴシック" charset="0"/>
              </a:rPr>
              <a:t>workforce and a science-literate citizenry has drawn increased attention to</a:t>
            </a:r>
          </a:p>
          <a:p>
            <a:pPr>
              <a:lnSpc>
                <a:spcPct val="80000"/>
              </a:lnSpc>
            </a:pPr>
            <a:r>
              <a:rPr lang="en-US" sz="500">
                <a:latin typeface="Times New Roman" charset="0"/>
                <a:ea typeface="ＭＳ Ｐゴシック" charset="0"/>
                <a:cs typeface="ＭＳ Ｐゴシック" charset="0"/>
              </a:rPr>
              <a:t>the quality of undergraduate science and engineering education and how it</a:t>
            </a:r>
          </a:p>
          <a:p>
            <a:pPr>
              <a:lnSpc>
                <a:spcPct val="80000"/>
              </a:lnSpc>
            </a:pPr>
            <a:r>
              <a:rPr lang="en-US" sz="500">
                <a:latin typeface="Times New Roman" charset="0"/>
                <a:ea typeface="ＭＳ Ｐゴシック" charset="0"/>
                <a:cs typeface="ＭＳ Ｐゴシック" charset="0"/>
              </a:rPr>
              <a:t>can be improved. There are persistent concerns that undergraduate science</a:t>
            </a:r>
          </a:p>
          <a:p>
            <a:pPr>
              <a:lnSpc>
                <a:spcPct val="80000"/>
              </a:lnSpc>
            </a:pPr>
            <a:r>
              <a:rPr lang="en-US" sz="500">
                <a:latin typeface="Times New Roman" charset="0"/>
                <a:ea typeface="ＭＳ Ｐゴシック" charset="0"/>
                <a:cs typeface="ＭＳ Ｐゴシック" charset="0"/>
              </a:rPr>
              <a:t>and engineering courses are not providing students with high-quality learning</a:t>
            </a:r>
          </a:p>
          <a:p>
            <a:pPr>
              <a:lnSpc>
                <a:spcPct val="80000"/>
              </a:lnSpc>
            </a:pPr>
            <a:r>
              <a:rPr lang="en-US" sz="500">
                <a:latin typeface="Times New Roman" charset="0"/>
                <a:ea typeface="ＭＳ Ｐゴシック" charset="0"/>
                <a:cs typeface="ＭＳ Ｐゴシック" charset="0"/>
              </a:rPr>
              <a:t>experiences, nor are they attracting and retaining students in science</a:t>
            </a:r>
          </a:p>
          <a:p>
            <a:pPr>
              <a:lnSpc>
                <a:spcPct val="80000"/>
              </a:lnSpc>
            </a:pPr>
            <a:r>
              <a:rPr lang="en-US" sz="500">
                <a:latin typeface="Times New Roman" charset="0"/>
                <a:ea typeface="ＭＳ Ｐゴシック" charset="0"/>
                <a:cs typeface="ＭＳ Ｐゴシック" charset="0"/>
              </a:rPr>
              <a:t>and engineering fields (President</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Council of Advisors on Science and Technology,</a:t>
            </a:r>
          </a:p>
          <a:p>
            <a:pPr>
              <a:lnSpc>
                <a:spcPct val="80000"/>
              </a:lnSpc>
            </a:pPr>
            <a:r>
              <a:rPr lang="en-US" sz="500">
                <a:latin typeface="Times New Roman" charset="0"/>
                <a:ea typeface="ＭＳ Ｐゴシック" charset="0"/>
                <a:cs typeface="ＭＳ Ｐゴシック" charset="0"/>
              </a:rPr>
              <a:t>2012). Colleges and universities also face the challenge of serving</a:t>
            </a:r>
          </a:p>
          <a:p>
            <a:pPr>
              <a:lnSpc>
                <a:spcPct val="80000"/>
              </a:lnSpc>
            </a:pPr>
            <a:r>
              <a:rPr lang="en-US" sz="500">
                <a:latin typeface="Times New Roman" charset="0"/>
                <a:ea typeface="ＭＳ Ｐゴシック" charset="0"/>
                <a:cs typeface="ＭＳ Ｐゴシック" charset="0"/>
              </a:rPr>
              <a:t>an increasingly socially, economically, and ethnically diverse undergraduate</a:t>
            </a:r>
          </a:p>
          <a:p>
            <a:pPr>
              <a:lnSpc>
                <a:spcPct val="80000"/>
              </a:lnSpc>
            </a:pPr>
            <a:r>
              <a:rPr lang="en-US" sz="500">
                <a:latin typeface="Times New Roman" charset="0"/>
                <a:ea typeface="ＭＳ Ｐゴシック" charset="0"/>
                <a:cs typeface="ＭＳ Ｐゴシック" charset="0"/>
              </a:rPr>
              <a:t>population entering college classrooms directly from high school, after a</a:t>
            </a:r>
          </a:p>
          <a:p>
            <a:pPr>
              <a:lnSpc>
                <a:spcPct val="80000"/>
              </a:lnSpc>
            </a:pPr>
            <a:r>
              <a:rPr lang="en-US" sz="500">
                <a:latin typeface="Times New Roman" charset="0"/>
                <a:ea typeface="ＭＳ Ｐゴシック" charset="0"/>
                <a:cs typeface="ＭＳ Ｐゴシック" charset="0"/>
              </a:rPr>
              <a:t>military career or other life experiences, or from postsecondary educational</a:t>
            </a:r>
          </a:p>
          <a:p>
            <a:pPr>
              <a:lnSpc>
                <a:spcPct val="80000"/>
              </a:lnSpc>
            </a:pPr>
            <a:r>
              <a:rPr lang="en-US" sz="500">
                <a:latin typeface="Times New Roman" charset="0"/>
                <a:ea typeface="ＭＳ Ｐゴシック" charset="0"/>
                <a:cs typeface="ＭＳ Ｐゴシック" charset="0"/>
              </a:rPr>
              <a:t>experiences at another institution. Sustained attention to motivating, engaging</a:t>
            </a:r>
          </a:p>
          <a:p>
            <a:pPr>
              <a:lnSpc>
                <a:spcPct val="80000"/>
              </a:lnSpc>
            </a:pPr>
            <a:r>
              <a:rPr lang="en-US" sz="500">
                <a:latin typeface="Times New Roman" charset="0"/>
                <a:ea typeface="ＭＳ Ｐゴシック" charset="0"/>
                <a:cs typeface="ＭＳ Ｐゴシック" charset="0"/>
              </a:rPr>
              <a:t>and supporting the learning of all students who enter college science</a:t>
            </a:r>
          </a:p>
          <a:p>
            <a:pPr>
              <a:lnSpc>
                <a:spcPct val="80000"/>
              </a:lnSpc>
            </a:pPr>
            <a:r>
              <a:rPr lang="en-US" sz="500">
                <a:latin typeface="Times New Roman" charset="0"/>
                <a:ea typeface="ＭＳ Ｐゴシック" charset="0"/>
                <a:cs typeface="ＭＳ Ｐゴシック" charset="0"/>
              </a:rPr>
              <a:t>and engineering classrooms is an imperative.</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 </a:t>
            </a:r>
          </a:p>
          <a:p>
            <a:pPr>
              <a:lnSpc>
                <a:spcPct val="80000"/>
              </a:lnSpc>
            </a:pPr>
            <a:endParaRPr lang="en-US" sz="500">
              <a:latin typeface="Times New Roman" charset="0"/>
              <a:ea typeface="ＭＳ Ｐゴシック" charset="0"/>
              <a:cs typeface="ＭＳ Ｐゴシック" charset="0"/>
            </a:endParaRPr>
          </a:p>
          <a:p>
            <a:pPr>
              <a:lnSpc>
                <a:spcPct val="80000"/>
              </a:lnSpc>
            </a:pPr>
            <a:endParaRPr lang="en-US" sz="500">
              <a:latin typeface="Times New Roman" charset="0"/>
              <a:ea typeface="ＭＳ Ｐゴシック" charset="0"/>
              <a:cs typeface="ＭＳ Ｐゴシック"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3BDBC6C3-BEA5-9B4C-A51D-194118897FF2}" type="slidenum">
              <a:rPr lang="en-US" sz="1200" b="0"/>
              <a:pPr/>
              <a:t>29</a:t>
            </a:fld>
            <a:endParaRPr lang="en-US" sz="1200" b="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a:lnSpc>
                <a:spcPct val="80000"/>
              </a:lnSpc>
            </a:pPr>
            <a:r>
              <a:rPr lang="en-US" sz="500">
                <a:latin typeface="Times New Roman" charset="0"/>
                <a:ea typeface="ＭＳ Ｐゴシック" charset="0"/>
                <a:cs typeface="ＭＳ Ｐゴシック" charset="0"/>
              </a:rPr>
              <a:t>Discipline-Based Education Research: Understanding and</a:t>
            </a:r>
          </a:p>
          <a:p>
            <a:pPr>
              <a:lnSpc>
                <a:spcPct val="80000"/>
              </a:lnSpc>
            </a:pPr>
            <a:r>
              <a:rPr lang="en-US" sz="500">
                <a:latin typeface="Times New Roman" charset="0"/>
                <a:ea typeface="ＭＳ Ｐゴシック" charset="0"/>
                <a:cs typeface="ＭＳ Ｐゴシック" charset="0"/>
              </a:rPr>
              <a:t>Improving Learning in Undergraduate Science and Engineering</a:t>
            </a:r>
          </a:p>
          <a:p>
            <a:pPr>
              <a:lnSpc>
                <a:spcPct val="80000"/>
              </a:lnSpc>
            </a:pPr>
            <a:r>
              <a:rPr lang="en-US" sz="500">
                <a:latin typeface="Times New Roman" charset="0"/>
                <a:ea typeface="ＭＳ Ｐゴシック" charset="0"/>
                <a:cs typeface="ＭＳ Ｐゴシック" charset="0"/>
              </a:rPr>
              <a:t>Susan R. Singer, Natalie R. Nielsen, and Heidi A. Schweingruber, Editors</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ISBN 978-0-309-25411-3 | DOI 10.17226/13362 2012</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Effective instruction involves a range of</a:t>
            </a:r>
          </a:p>
          <a:p>
            <a:pPr>
              <a:lnSpc>
                <a:spcPct val="80000"/>
              </a:lnSpc>
            </a:pPr>
            <a:r>
              <a:rPr lang="en-US" sz="500">
                <a:latin typeface="Times New Roman" charset="0"/>
                <a:ea typeface="ＭＳ Ｐゴシック" charset="0"/>
                <a:cs typeface="ＭＳ Ｐゴシック" charset="0"/>
              </a:rPr>
              <a:t>approaches, including making lectures more interactive, having students</a:t>
            </a:r>
          </a:p>
          <a:p>
            <a:pPr>
              <a:lnSpc>
                <a:spcPct val="80000"/>
              </a:lnSpc>
            </a:pPr>
            <a:r>
              <a:rPr lang="en-US" sz="500">
                <a:latin typeface="Times New Roman" charset="0"/>
                <a:ea typeface="ＭＳ Ｐゴシック" charset="0"/>
                <a:cs typeface="ＭＳ Ｐゴシック" charset="0"/>
              </a:rPr>
              <a:t>work in groups, and incorporating authentic problems and activities.</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Students who go on to have successful careers in science or engineering</a:t>
            </a:r>
          </a:p>
          <a:p>
            <a:pPr>
              <a:lnSpc>
                <a:spcPct val="80000"/>
              </a:lnSpc>
            </a:pPr>
            <a:r>
              <a:rPr lang="en-US" sz="500">
                <a:latin typeface="Times New Roman" charset="0"/>
                <a:ea typeface="ＭＳ Ｐゴシック" charset="0"/>
                <a:cs typeface="ＭＳ Ｐゴシック" charset="0"/>
              </a:rPr>
              <a:t>must be problem solvers, skilled in quantitative reasoning and modeling,</a:t>
            </a:r>
          </a:p>
          <a:p>
            <a:pPr>
              <a:lnSpc>
                <a:spcPct val="80000"/>
              </a:lnSpc>
            </a:pPr>
            <a:r>
              <a:rPr lang="en-US" sz="500">
                <a:latin typeface="Times New Roman" charset="0"/>
                <a:ea typeface="ＭＳ Ｐゴシック" charset="0"/>
                <a:cs typeface="ＭＳ Ｐゴシック" charset="0"/>
              </a:rPr>
              <a:t>effective at communication and cross-disciplinary collaboration, and cognizant</a:t>
            </a:r>
          </a:p>
          <a:p>
            <a:pPr>
              <a:lnSpc>
                <a:spcPct val="80000"/>
              </a:lnSpc>
            </a:pPr>
            <a:r>
              <a:rPr lang="en-US" sz="500">
                <a:latin typeface="Times New Roman" charset="0"/>
                <a:ea typeface="ＭＳ Ｐゴシック" charset="0"/>
                <a:cs typeface="ＭＳ Ｐゴシック" charset="0"/>
              </a:rPr>
              <a:t>of relationships between science and society (Brewer and Smith,</a:t>
            </a:r>
          </a:p>
          <a:p>
            <a:pPr>
              <a:lnSpc>
                <a:spcPct val="80000"/>
              </a:lnSpc>
            </a:pPr>
            <a:r>
              <a:rPr lang="en-US" sz="500">
                <a:latin typeface="Times New Roman" charset="0"/>
                <a:ea typeface="ＭＳ Ｐゴシック" charset="0"/>
                <a:cs typeface="ＭＳ Ｐゴシック" charset="0"/>
              </a:rPr>
              <a:t>2011). Students who do not pursue these careers need to understand science</a:t>
            </a:r>
          </a:p>
          <a:p>
            <a:pPr>
              <a:lnSpc>
                <a:spcPct val="80000"/>
              </a:lnSpc>
            </a:pPr>
            <a:r>
              <a:rPr lang="en-US" sz="500">
                <a:latin typeface="Times New Roman" charset="0"/>
                <a:ea typeface="ＭＳ Ｐゴシック" charset="0"/>
                <a:cs typeface="ＭＳ Ｐゴシック" charset="0"/>
              </a:rPr>
              <a:t>and engineering to serve in their roles as citizens, consumers, and leaders</a:t>
            </a:r>
          </a:p>
          <a:p>
            <a:pPr>
              <a:lnSpc>
                <a:spcPct val="80000"/>
              </a:lnSpc>
            </a:pPr>
            <a:r>
              <a:rPr lang="en-US" sz="500">
                <a:latin typeface="Times New Roman" charset="0"/>
                <a:ea typeface="ＭＳ Ｐゴシック" charset="0"/>
                <a:cs typeface="ＭＳ Ｐゴシック" charset="0"/>
              </a:rPr>
              <a:t>of business and government who need to make wise science-informed</a:t>
            </a:r>
          </a:p>
          <a:p>
            <a:pPr>
              <a:lnSpc>
                <a:spcPct val="80000"/>
              </a:lnSpc>
            </a:pPr>
            <a:r>
              <a:rPr lang="en-US" sz="500">
                <a:latin typeface="Times New Roman" charset="0"/>
                <a:ea typeface="ＭＳ Ｐゴシック" charset="0"/>
                <a:cs typeface="ＭＳ Ｐゴシック" charset="0"/>
              </a:rPr>
              <a:t>decisions in their personal and professional lives. Choosing healthcare for</a:t>
            </a:r>
          </a:p>
          <a:p>
            <a:pPr>
              <a:lnSpc>
                <a:spcPct val="80000"/>
              </a:lnSpc>
            </a:pPr>
            <a:r>
              <a:rPr lang="en-US" sz="500">
                <a:latin typeface="Times New Roman" charset="0"/>
                <a:ea typeface="ＭＳ Ｐゴシック" charset="0"/>
                <a:cs typeface="ＭＳ Ｐゴシック" charset="0"/>
              </a:rPr>
              <a:t>one</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children, buying a car, voting about land-use regulations, or retrofitting</a:t>
            </a:r>
          </a:p>
          <a:p>
            <a:pPr>
              <a:lnSpc>
                <a:spcPct val="80000"/>
              </a:lnSpc>
            </a:pPr>
            <a:r>
              <a:rPr lang="en-US" sz="500">
                <a:latin typeface="Times New Roman" charset="0"/>
                <a:ea typeface="ＭＳ Ｐゴシック" charset="0"/>
                <a:cs typeface="ＭＳ Ｐゴシック" charset="0"/>
              </a:rPr>
              <a:t>one</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house or business to be more earthquake-resistant are but a few</a:t>
            </a:r>
          </a:p>
          <a:p>
            <a:pPr>
              <a:lnSpc>
                <a:spcPct val="80000"/>
              </a:lnSpc>
            </a:pPr>
            <a:r>
              <a:rPr lang="en-US" sz="500">
                <a:latin typeface="Times New Roman" charset="0"/>
                <a:ea typeface="ＭＳ Ｐゴシック" charset="0"/>
                <a:cs typeface="ＭＳ Ｐゴシック" charset="0"/>
              </a:rPr>
              <a:t>of the decisions that today</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undergraduates may face. Their decisions on</a:t>
            </a:r>
          </a:p>
          <a:p>
            <a:pPr>
              <a:lnSpc>
                <a:spcPct val="80000"/>
              </a:lnSpc>
            </a:pPr>
            <a:r>
              <a:rPr lang="en-US" sz="500">
                <a:latin typeface="Times New Roman" charset="0"/>
                <a:ea typeface="ＭＳ Ｐゴシック" charset="0"/>
                <a:cs typeface="ＭＳ Ｐゴシック" charset="0"/>
              </a:rPr>
              <a:t>these and other issues will be based, in part, on their confidence in the</a:t>
            </a:r>
          </a:p>
          <a:p>
            <a:pPr>
              <a:lnSpc>
                <a:spcPct val="80000"/>
              </a:lnSpc>
            </a:pPr>
            <a:r>
              <a:rPr lang="en-US" sz="500">
                <a:latin typeface="Times New Roman" charset="0"/>
                <a:ea typeface="ＭＳ Ｐゴシック" charset="0"/>
                <a:cs typeface="ＭＳ Ｐゴシック" charset="0"/>
              </a:rPr>
              <a:t>methods of science and engineering and their understanding of the findings</a:t>
            </a:r>
          </a:p>
          <a:p>
            <a:pPr>
              <a:lnSpc>
                <a:spcPct val="80000"/>
              </a:lnSpc>
            </a:pPr>
            <a:r>
              <a:rPr lang="en-US" sz="500">
                <a:latin typeface="Times New Roman" charset="0"/>
                <a:ea typeface="ＭＳ Ｐゴシック" charset="0"/>
                <a:cs typeface="ＭＳ Ｐゴシック" charset="0"/>
              </a:rPr>
              <a:t>of science and engineering.</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The importance of science and engineering in preparing the technical</a:t>
            </a:r>
          </a:p>
          <a:p>
            <a:pPr>
              <a:lnSpc>
                <a:spcPct val="80000"/>
              </a:lnSpc>
            </a:pPr>
            <a:r>
              <a:rPr lang="en-US" sz="500">
                <a:latin typeface="Times New Roman" charset="0"/>
                <a:ea typeface="ＭＳ Ｐゴシック" charset="0"/>
                <a:cs typeface="ＭＳ Ｐゴシック" charset="0"/>
              </a:rPr>
              <a:t>workforce and a science-literate citizenry has drawn increased attention to</a:t>
            </a:r>
          </a:p>
          <a:p>
            <a:pPr>
              <a:lnSpc>
                <a:spcPct val="80000"/>
              </a:lnSpc>
            </a:pPr>
            <a:r>
              <a:rPr lang="en-US" sz="500">
                <a:latin typeface="Times New Roman" charset="0"/>
                <a:ea typeface="ＭＳ Ｐゴシック" charset="0"/>
                <a:cs typeface="ＭＳ Ｐゴシック" charset="0"/>
              </a:rPr>
              <a:t>the quality of undergraduate science and engineering education and how it</a:t>
            </a:r>
          </a:p>
          <a:p>
            <a:pPr>
              <a:lnSpc>
                <a:spcPct val="80000"/>
              </a:lnSpc>
            </a:pPr>
            <a:r>
              <a:rPr lang="en-US" sz="500">
                <a:latin typeface="Times New Roman" charset="0"/>
                <a:ea typeface="ＭＳ Ｐゴシック" charset="0"/>
                <a:cs typeface="ＭＳ Ｐゴシック" charset="0"/>
              </a:rPr>
              <a:t>can be improved. There are persistent concerns that undergraduate science</a:t>
            </a:r>
          </a:p>
          <a:p>
            <a:pPr>
              <a:lnSpc>
                <a:spcPct val="80000"/>
              </a:lnSpc>
            </a:pPr>
            <a:r>
              <a:rPr lang="en-US" sz="500">
                <a:latin typeface="Times New Roman" charset="0"/>
                <a:ea typeface="ＭＳ Ｐゴシック" charset="0"/>
                <a:cs typeface="ＭＳ Ｐゴシック" charset="0"/>
              </a:rPr>
              <a:t>and engineering courses are not providing students with high-quality learning</a:t>
            </a:r>
          </a:p>
          <a:p>
            <a:pPr>
              <a:lnSpc>
                <a:spcPct val="80000"/>
              </a:lnSpc>
            </a:pPr>
            <a:r>
              <a:rPr lang="en-US" sz="500">
                <a:latin typeface="Times New Roman" charset="0"/>
                <a:ea typeface="ＭＳ Ｐゴシック" charset="0"/>
                <a:cs typeface="ＭＳ Ｐゴシック" charset="0"/>
              </a:rPr>
              <a:t>experiences, nor are they attracting and retaining students in science</a:t>
            </a:r>
          </a:p>
          <a:p>
            <a:pPr>
              <a:lnSpc>
                <a:spcPct val="80000"/>
              </a:lnSpc>
            </a:pPr>
            <a:r>
              <a:rPr lang="en-US" sz="500">
                <a:latin typeface="Times New Roman" charset="0"/>
                <a:ea typeface="ＭＳ Ｐゴシック" charset="0"/>
                <a:cs typeface="ＭＳ Ｐゴシック" charset="0"/>
              </a:rPr>
              <a:t>and engineering fields (President</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Council of Advisors on Science and Technology,</a:t>
            </a:r>
          </a:p>
          <a:p>
            <a:pPr>
              <a:lnSpc>
                <a:spcPct val="80000"/>
              </a:lnSpc>
            </a:pPr>
            <a:r>
              <a:rPr lang="en-US" sz="500">
                <a:latin typeface="Times New Roman" charset="0"/>
                <a:ea typeface="ＭＳ Ｐゴシック" charset="0"/>
                <a:cs typeface="ＭＳ Ｐゴシック" charset="0"/>
              </a:rPr>
              <a:t>2012). Colleges and universities also face the challenge of serving</a:t>
            </a:r>
          </a:p>
          <a:p>
            <a:pPr>
              <a:lnSpc>
                <a:spcPct val="80000"/>
              </a:lnSpc>
            </a:pPr>
            <a:r>
              <a:rPr lang="en-US" sz="500">
                <a:latin typeface="Times New Roman" charset="0"/>
                <a:ea typeface="ＭＳ Ｐゴシック" charset="0"/>
                <a:cs typeface="ＭＳ Ｐゴシック" charset="0"/>
              </a:rPr>
              <a:t>an increasingly socially, economically, and ethnically diverse undergraduate</a:t>
            </a:r>
          </a:p>
          <a:p>
            <a:pPr>
              <a:lnSpc>
                <a:spcPct val="80000"/>
              </a:lnSpc>
            </a:pPr>
            <a:r>
              <a:rPr lang="en-US" sz="500">
                <a:latin typeface="Times New Roman" charset="0"/>
                <a:ea typeface="ＭＳ Ｐゴシック" charset="0"/>
                <a:cs typeface="ＭＳ Ｐゴシック" charset="0"/>
              </a:rPr>
              <a:t>population entering college classrooms directly from high school, after a</a:t>
            </a:r>
          </a:p>
          <a:p>
            <a:pPr>
              <a:lnSpc>
                <a:spcPct val="80000"/>
              </a:lnSpc>
            </a:pPr>
            <a:r>
              <a:rPr lang="en-US" sz="500">
                <a:latin typeface="Times New Roman" charset="0"/>
                <a:ea typeface="ＭＳ Ｐゴシック" charset="0"/>
                <a:cs typeface="ＭＳ Ｐゴシック" charset="0"/>
              </a:rPr>
              <a:t>military career or other life experiences, or from postsecondary educational</a:t>
            </a:r>
          </a:p>
          <a:p>
            <a:pPr>
              <a:lnSpc>
                <a:spcPct val="80000"/>
              </a:lnSpc>
            </a:pPr>
            <a:r>
              <a:rPr lang="en-US" sz="500">
                <a:latin typeface="Times New Roman" charset="0"/>
                <a:ea typeface="ＭＳ Ｐゴシック" charset="0"/>
                <a:cs typeface="ＭＳ Ｐゴシック" charset="0"/>
              </a:rPr>
              <a:t>experiences at another institution. Sustained attention to motivating, engaging</a:t>
            </a:r>
          </a:p>
          <a:p>
            <a:pPr>
              <a:lnSpc>
                <a:spcPct val="80000"/>
              </a:lnSpc>
            </a:pPr>
            <a:r>
              <a:rPr lang="en-US" sz="500">
                <a:latin typeface="Times New Roman" charset="0"/>
                <a:ea typeface="ＭＳ Ｐゴシック" charset="0"/>
                <a:cs typeface="ＭＳ Ｐゴシック" charset="0"/>
              </a:rPr>
              <a:t>and supporting the learning of all students who enter college science</a:t>
            </a:r>
          </a:p>
          <a:p>
            <a:pPr>
              <a:lnSpc>
                <a:spcPct val="80000"/>
              </a:lnSpc>
            </a:pPr>
            <a:r>
              <a:rPr lang="en-US" sz="500">
                <a:latin typeface="Times New Roman" charset="0"/>
                <a:ea typeface="ＭＳ Ｐゴシック" charset="0"/>
                <a:cs typeface="ＭＳ Ｐゴシック" charset="0"/>
              </a:rPr>
              <a:t>and engineering classrooms is an imperative.</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 </a:t>
            </a:r>
          </a:p>
          <a:p>
            <a:pPr>
              <a:lnSpc>
                <a:spcPct val="80000"/>
              </a:lnSpc>
            </a:pPr>
            <a:endParaRPr lang="en-US" sz="500">
              <a:latin typeface="Times New Roman" charset="0"/>
              <a:ea typeface="ＭＳ Ｐゴシック" charset="0"/>
              <a:cs typeface="ＭＳ Ｐゴシック" charset="0"/>
            </a:endParaRPr>
          </a:p>
          <a:p>
            <a:pPr>
              <a:lnSpc>
                <a:spcPct val="80000"/>
              </a:lnSpc>
            </a:pPr>
            <a:endParaRPr lang="en-US" sz="500">
              <a:latin typeface="Times New Roman" charset="0"/>
              <a:ea typeface="ＭＳ Ｐゴシック" charset="0"/>
              <a:cs typeface="ＭＳ Ｐゴシック" charset="0"/>
            </a:endParaRP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77BCEE17-1226-8E43-84EB-C2EEACF02797}" type="slidenum">
              <a:rPr lang="en-US" sz="1200" b="0"/>
              <a:pPr/>
              <a:t>30</a:t>
            </a:fld>
            <a:endParaRPr lang="en-US" sz="1200" b="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659C1A2E-CD76-0744-884E-2FB7DB9FB6FB}" type="slidenum">
              <a:rPr lang="en-US" sz="1200" b="0"/>
              <a:pPr/>
              <a:t>31</a:t>
            </a:fld>
            <a:endParaRPr lang="en-US" sz="1200" b="0"/>
          </a:p>
        </p:txBody>
      </p:sp>
      <p:sp>
        <p:nvSpPr>
          <p:cNvPr id="67587"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Methyl salicylate (oil of wintergreen or wintergreen oil) is an organic ester naturally produced by many species of plants, particularly wintergreens. It is also synthetically produced, used as a fragrance, in foods and beverages, and in liniments.</a:t>
            </a:r>
          </a:p>
          <a:p>
            <a:endParaRPr lang="en-US">
              <a:latin typeface="Times New Roman" charset="0"/>
              <a:ea typeface="ＭＳ Ｐゴシック" charset="0"/>
              <a:cs typeface="ＭＳ Ｐゴシック" charset="0"/>
            </a:endParaRPr>
          </a:p>
          <a:p>
            <a:r>
              <a:rPr lang="en-US">
                <a:latin typeface="Times New Roman" charset="0"/>
                <a:ea typeface="ＭＳ Ｐゴシック" charset="0"/>
                <a:cs typeface="ＭＳ Ｐゴシック" charset="0"/>
              </a:rPr>
              <a:t>The compound methyl salicylate was first isolated (from the plant Gaultheria procumbens) in 1843 by the French chemist Auguste André Thomas Cahours (1813–1891), who identified it as an ester of salicylic acid and methanol.[4]</a:t>
            </a:r>
          </a:p>
        </p:txBody>
      </p:sp>
      <p:sp>
        <p:nvSpPr>
          <p:cNvPr id="67588"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67589"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659C1A2E-CD76-0744-884E-2FB7DB9FB6FB}" type="slidenum">
              <a:rPr lang="en-US" sz="1200" b="0"/>
              <a:pPr/>
              <a:t>32</a:t>
            </a:fld>
            <a:endParaRPr lang="en-US" sz="1200" b="0"/>
          </a:p>
        </p:txBody>
      </p:sp>
      <p:sp>
        <p:nvSpPr>
          <p:cNvPr id="67587"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Methyl salicylate (oil of wintergreen or wintergreen oil) is an organic ester naturally produced by many species of plants, particularly wintergreens. It is also synthetically produced, used as a fragrance, in foods and beverages, and in liniments.</a:t>
            </a:r>
          </a:p>
          <a:p>
            <a:endParaRPr lang="en-US">
              <a:latin typeface="Times New Roman" charset="0"/>
              <a:ea typeface="ＭＳ Ｐゴシック" charset="0"/>
              <a:cs typeface="ＭＳ Ｐゴシック" charset="0"/>
            </a:endParaRPr>
          </a:p>
          <a:p>
            <a:r>
              <a:rPr lang="en-US">
                <a:latin typeface="Times New Roman" charset="0"/>
                <a:ea typeface="ＭＳ Ｐゴシック" charset="0"/>
                <a:cs typeface="ＭＳ Ｐゴシック" charset="0"/>
              </a:rPr>
              <a:t>The compound methyl salicylate was first isolated (from the plant Gaultheria procumbens) in 1843 by the French chemist Auguste André Thomas Cahours (1813–1891), who identified it as an ester of salicylic acid and methanol.[4]</a:t>
            </a:r>
          </a:p>
        </p:txBody>
      </p:sp>
      <p:sp>
        <p:nvSpPr>
          <p:cNvPr id="67588"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67589"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xfrm>
            <a:off x="3884613" y="8685213"/>
            <a:ext cx="29718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fld id="{2D6A2D04-CA74-D048-86BF-184F5BF848C5}" type="slidenum">
              <a:rPr lang="en-US" sz="1200" b="0">
                <a:latin typeface="Arial" charset="0"/>
              </a:rPr>
              <a:pPr algn="ctr"/>
              <a:t>33</a:t>
            </a:fld>
            <a:endParaRPr lang="en-US" sz="1200" b="0">
              <a:latin typeface="Arial" charset="0"/>
            </a:endParaRPr>
          </a:p>
        </p:txBody>
      </p:sp>
      <p:sp>
        <p:nvSpPr>
          <p:cNvPr id="2662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b="1" dirty="0">
              <a:solidFill>
                <a:srgbClr val="000000"/>
              </a:solidFill>
              <a:latin typeface="Helvetica" charset="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659C1A2E-CD76-0744-884E-2FB7DB9FB6FB}" type="slidenum">
              <a:rPr lang="en-US" sz="1200" b="0"/>
              <a:pPr/>
              <a:t>34</a:t>
            </a:fld>
            <a:endParaRPr lang="en-US" sz="1200" b="0"/>
          </a:p>
        </p:txBody>
      </p:sp>
      <p:sp>
        <p:nvSpPr>
          <p:cNvPr id="67587"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Methyl salicylate (oil of wintergreen or wintergreen oil) is an organic ester naturally produced by many species of plants, particularly wintergreens. It is also synthetically produced, used as a fragrance, in foods and beverages, and in liniments.</a:t>
            </a:r>
          </a:p>
          <a:p>
            <a:endParaRPr lang="en-US">
              <a:latin typeface="Times New Roman" charset="0"/>
              <a:ea typeface="ＭＳ Ｐゴシック" charset="0"/>
              <a:cs typeface="ＭＳ Ｐゴシック" charset="0"/>
            </a:endParaRPr>
          </a:p>
          <a:p>
            <a:r>
              <a:rPr lang="en-US">
                <a:latin typeface="Times New Roman" charset="0"/>
                <a:ea typeface="ＭＳ Ｐゴシック" charset="0"/>
                <a:cs typeface="ＭＳ Ｐゴシック" charset="0"/>
              </a:rPr>
              <a:t>The compound methyl salicylate was first isolated (from the plant Gaultheria procumbens) in 1843 by the French chemist Auguste André Thomas Cahours (1813–1891), who identified it as an ester of salicylic acid and methanol.[4]</a:t>
            </a:r>
          </a:p>
        </p:txBody>
      </p:sp>
      <p:sp>
        <p:nvSpPr>
          <p:cNvPr id="67588"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67589"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659C1A2E-CD76-0744-884E-2FB7DB9FB6FB}" type="slidenum">
              <a:rPr lang="en-US" sz="1200" b="0"/>
              <a:pPr/>
              <a:t>35</a:t>
            </a:fld>
            <a:endParaRPr lang="en-US" sz="1200" b="0"/>
          </a:p>
        </p:txBody>
      </p:sp>
      <p:sp>
        <p:nvSpPr>
          <p:cNvPr id="67587"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Methyl salicylate (oil of wintergreen or wintergreen oil) is an organic ester naturally produced by many species of plants, particularly wintergreens. It is also synthetically produced, used as a fragrance, in foods and beverages, and in liniments.</a:t>
            </a:r>
          </a:p>
          <a:p>
            <a:endParaRPr lang="en-US">
              <a:latin typeface="Times New Roman" charset="0"/>
              <a:ea typeface="ＭＳ Ｐゴシック" charset="0"/>
              <a:cs typeface="ＭＳ Ｐゴシック" charset="0"/>
            </a:endParaRPr>
          </a:p>
          <a:p>
            <a:r>
              <a:rPr lang="en-US">
                <a:latin typeface="Times New Roman" charset="0"/>
                <a:ea typeface="ＭＳ Ｐゴシック" charset="0"/>
                <a:cs typeface="ＭＳ Ｐゴシック" charset="0"/>
              </a:rPr>
              <a:t>The compound methyl salicylate was first isolated (from the plant Gaultheria procumbens) in 1843 by the French chemist Auguste André Thomas Cahours (1813–1891), who identified it as an ester of salicylic acid and methanol.[4]</a:t>
            </a:r>
          </a:p>
        </p:txBody>
      </p:sp>
      <p:sp>
        <p:nvSpPr>
          <p:cNvPr id="67588"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67589"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8192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414B831E-F75A-434A-B36D-B765B0E93981}" type="datetime1">
              <a:rPr lang="en-US"/>
              <a:pPr/>
              <a:t>5/12/19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FD21403-8D8A-F349-A047-72997F04F7B4}" type="slidenum">
              <a:rPr lang="en-US"/>
              <a:pPr/>
              <a:t>‹#›</a:t>
            </a:fld>
            <a:endParaRPr lang="en-US"/>
          </a:p>
        </p:txBody>
      </p:sp>
    </p:spTree>
    <p:extLst>
      <p:ext uri="{BB962C8B-B14F-4D97-AF65-F5344CB8AC3E}">
        <p14:creationId xmlns:p14="http://schemas.microsoft.com/office/powerpoint/2010/main" val="2005978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82142FF-4B26-BB43-8061-3223F5B8425B}" type="datetime1">
              <a:rPr lang="en-US"/>
              <a:pPr/>
              <a:t>5/12/19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EE2D811-390B-6B42-91E5-AD3AFD88BE51}" type="slidenum">
              <a:rPr lang="en-US"/>
              <a:pPr/>
              <a:t>‹#›</a:t>
            </a:fld>
            <a:endParaRPr lang="en-US"/>
          </a:p>
        </p:txBody>
      </p:sp>
    </p:spTree>
    <p:extLst>
      <p:ext uri="{BB962C8B-B14F-4D97-AF65-F5344CB8AC3E}">
        <p14:creationId xmlns:p14="http://schemas.microsoft.com/office/powerpoint/2010/main" val="3886262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08661FEF-FB4A-7744-8EE8-895CCD99B4B2}" type="datetime1">
              <a:rPr lang="en-US"/>
              <a:pPr/>
              <a:t>5/12/19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24D8831-BFDA-1D48-A6F7-48F6A344EB2B}" type="slidenum">
              <a:rPr lang="en-US"/>
              <a:pPr/>
              <a:t>‹#›</a:t>
            </a:fld>
            <a:endParaRPr lang="en-US"/>
          </a:p>
        </p:txBody>
      </p:sp>
    </p:spTree>
    <p:extLst>
      <p:ext uri="{BB962C8B-B14F-4D97-AF65-F5344CB8AC3E}">
        <p14:creationId xmlns:p14="http://schemas.microsoft.com/office/powerpoint/2010/main" val="1050622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86E11759-FAB2-074A-B5B6-3E42F02D1A33}" type="datetime1">
              <a:rPr lang="en-US"/>
              <a:pPr/>
              <a:t>5/12/19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51330C89-AF89-6948-9809-B24AF771ED2F}" type="slidenum">
              <a:rPr lang="en-US"/>
              <a:pPr/>
              <a:t>‹#›</a:t>
            </a:fld>
            <a:endParaRPr lang="en-US"/>
          </a:p>
        </p:txBody>
      </p:sp>
    </p:spTree>
    <p:extLst>
      <p:ext uri="{BB962C8B-B14F-4D97-AF65-F5344CB8AC3E}">
        <p14:creationId xmlns:p14="http://schemas.microsoft.com/office/powerpoint/2010/main" val="1639847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9C72C3F7-6D3B-C249-B22A-3051DA02E643}" type="datetime1">
              <a:rPr lang="en-US"/>
              <a:pPr/>
              <a:t>5/12/19</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B259671A-2A49-794D-A7DE-9FC9CA847F0D}" type="slidenum">
              <a:rPr lang="en-US"/>
              <a:pPr/>
              <a:t>‹#›</a:t>
            </a:fld>
            <a:endParaRPr lang="en-US"/>
          </a:p>
        </p:txBody>
      </p:sp>
    </p:spTree>
    <p:extLst>
      <p:ext uri="{BB962C8B-B14F-4D97-AF65-F5344CB8AC3E}">
        <p14:creationId xmlns:p14="http://schemas.microsoft.com/office/powerpoint/2010/main" val="3846464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3597F42C-9FC9-104A-B3D2-A85F297FC36A}" type="datetime1">
              <a:rPr lang="en-US"/>
              <a:pPr/>
              <a:t>5/12/19</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25679E9C-C7D8-2241-886E-311054432EA1}" type="slidenum">
              <a:rPr lang="en-US"/>
              <a:pPr/>
              <a:t>‹#›</a:t>
            </a:fld>
            <a:endParaRPr lang="en-US"/>
          </a:p>
        </p:txBody>
      </p:sp>
    </p:spTree>
    <p:extLst>
      <p:ext uri="{BB962C8B-B14F-4D97-AF65-F5344CB8AC3E}">
        <p14:creationId xmlns:p14="http://schemas.microsoft.com/office/powerpoint/2010/main" val="1737664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2235C49D-71CD-5947-B0D1-F5D0427A299C}" type="datetime1">
              <a:rPr lang="en-US"/>
              <a:pPr/>
              <a:t>5/12/19</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9BA6DA81-45F6-AF46-85A0-C4496C8CDBEA}" type="slidenum">
              <a:rPr lang="en-US"/>
              <a:pPr/>
              <a:t>‹#›</a:t>
            </a:fld>
            <a:endParaRPr lang="en-US"/>
          </a:p>
        </p:txBody>
      </p:sp>
    </p:spTree>
    <p:extLst>
      <p:ext uri="{BB962C8B-B14F-4D97-AF65-F5344CB8AC3E}">
        <p14:creationId xmlns:p14="http://schemas.microsoft.com/office/powerpoint/2010/main" val="1755290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0A57130A-D5D4-0C49-9749-5884633CD9DA}" type="datetime1">
              <a:rPr lang="en-US"/>
              <a:pPr/>
              <a:t>5/12/19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6885301A-67EC-9648-BA93-03F4230D9975}" type="slidenum">
              <a:rPr lang="en-US"/>
              <a:pPr/>
              <a:t>‹#›</a:t>
            </a:fld>
            <a:endParaRPr lang="en-US"/>
          </a:p>
        </p:txBody>
      </p:sp>
    </p:spTree>
    <p:extLst>
      <p:ext uri="{BB962C8B-B14F-4D97-AF65-F5344CB8AC3E}">
        <p14:creationId xmlns:p14="http://schemas.microsoft.com/office/powerpoint/2010/main" val="2683145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50A9ABDF-636E-C34A-BBA2-26E049A138BF}" type="datetime1">
              <a:rPr lang="en-US"/>
              <a:pPr/>
              <a:t>5/12/19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EB63BB93-0B27-D64D-8B84-6FE6A980D063}" type="slidenum">
              <a:rPr lang="en-US"/>
              <a:pPr/>
              <a:t>‹#›</a:t>
            </a:fld>
            <a:endParaRPr lang="en-US"/>
          </a:p>
        </p:txBody>
      </p:sp>
    </p:spTree>
    <p:extLst>
      <p:ext uri="{BB962C8B-B14F-4D97-AF65-F5344CB8AC3E}">
        <p14:creationId xmlns:p14="http://schemas.microsoft.com/office/powerpoint/2010/main" val="183452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824489D-3022-9A44-9141-D489E5CCB9EA}" type="datetime1">
              <a:rPr lang="en-US"/>
              <a:pPr/>
              <a:t>5/12/19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32D9128-CE4A-1E4D-A769-30308480C3F7}" type="slidenum">
              <a:rPr lang="en-US"/>
              <a:pPr/>
              <a:t>‹#›</a:t>
            </a:fld>
            <a:endParaRPr lang="en-US"/>
          </a:p>
        </p:txBody>
      </p:sp>
    </p:spTree>
    <p:extLst>
      <p:ext uri="{BB962C8B-B14F-4D97-AF65-F5344CB8AC3E}">
        <p14:creationId xmlns:p14="http://schemas.microsoft.com/office/powerpoint/2010/main" val="2563287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4C17A40-E519-994D-B515-658D6C0D81CD}" type="datetime1">
              <a:rPr lang="en-US"/>
              <a:pPr/>
              <a:t>5/12/19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65DE7C4-56C3-B04F-A191-19F2D9BF117C}" type="slidenum">
              <a:rPr lang="en-US"/>
              <a:pPr/>
              <a:t>‹#›</a:t>
            </a:fld>
            <a:endParaRPr lang="en-US"/>
          </a:p>
        </p:txBody>
      </p:sp>
    </p:spTree>
    <p:extLst>
      <p:ext uri="{BB962C8B-B14F-4D97-AF65-F5344CB8AC3E}">
        <p14:creationId xmlns:p14="http://schemas.microsoft.com/office/powerpoint/2010/main" val="143032845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E4D9407F-5871-914F-9599-5044A66EA1E5}" type="datetime1">
              <a:rPr lang="en-US"/>
              <a:pPr/>
              <a:t>5/12/19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6BEAEB48-356A-F048-B089-133F59D04E7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84" charset="-128"/>
          <a:cs typeface="ＭＳ Ｐゴシック" pitchFamily="-84"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8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8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7.emf"/><Relationship Id="rId5" Type="http://schemas.openxmlformats.org/officeDocument/2006/relationships/image" Target="../media/image10.emf"/><Relationship Id="rId6" Type="http://schemas.openxmlformats.org/officeDocument/2006/relationships/image" Target="../media/image11.emf"/><Relationship Id="rId1" Type="http://schemas.openxmlformats.org/officeDocument/2006/relationships/slideLayout" Target="../slideLayouts/slideLayout7.xml"/><Relationship Id="rId2" Type="http://schemas.openxmlformats.org/officeDocument/2006/relationships/image" Target="../media/image8.emf"/></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7.emf"/><Relationship Id="rId5" Type="http://schemas.openxmlformats.org/officeDocument/2006/relationships/image" Target="../media/image10.emf"/><Relationship Id="rId6" Type="http://schemas.openxmlformats.org/officeDocument/2006/relationships/image" Target="../media/image11.emf"/><Relationship Id="rId7" Type="http://schemas.openxmlformats.org/officeDocument/2006/relationships/image" Target="../media/image12.png"/><Relationship Id="rId8" Type="http://schemas.openxmlformats.org/officeDocument/2006/relationships/image" Target="../media/image13.png"/><Relationship Id="rId9"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hyperlink" Target="http://chem.libretexts.org/LibreTexts/Diablo_Valley_College/DVC_Chem_106:_Rusay/Amino_Acids" TargetMode="External"/><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3" Type="http://schemas.openxmlformats.org/officeDocument/2006/relationships/hyperlink" Target="http://chem.libretexts.org/LibreTexts/Diablo_Valley_College/DVC_Chem_106:_Rusay/Amino_Acids" TargetMode="External"/><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image" Target="../media/image20.jpeg"/><Relationship Id="rId5" Type="http://schemas.openxmlformats.org/officeDocument/2006/relationships/oleObject" Target="../embeddings/Microsoft_Word_97_-_2004_Document1.doc"/><Relationship Id="rId6" Type="http://schemas.openxmlformats.org/officeDocument/2006/relationships/image" Target="../media/image19.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9.emf"/><Relationship Id="rId5" Type="http://schemas.openxmlformats.org/officeDocument/2006/relationships/image" Target="../media/image7.emf"/><Relationship Id="rId6" Type="http://schemas.openxmlformats.org/officeDocument/2006/relationships/image" Target="../media/image10.emf"/><Relationship Id="rId7" Type="http://schemas.openxmlformats.org/officeDocument/2006/relationships/image" Target="../media/image11.emf"/><Relationship Id="rId8" Type="http://schemas.openxmlformats.org/officeDocument/2006/relationships/image" Target="../media/image24.png"/><Relationship Id="rId9"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hyperlink" Target="https://en.wikipedia.org/wiki/Hubble_Space_Telescope%23cite_note-Tatarewicz.2C_SP-4219.2C_p._375-55" TargetMode="External"/><Relationship Id="rId5" Type="http://schemas.openxmlformats.org/officeDocument/2006/relationships/image" Target="../media/image26.png"/><Relationship Id="rId6" Type="http://schemas.openxmlformats.org/officeDocument/2006/relationships/hyperlink" Target="http://chemconnections.org/organic/chem226/Labs/Smell/smell-links.html" TargetMode="External"/><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9.emf"/><Relationship Id="rId5" Type="http://schemas.openxmlformats.org/officeDocument/2006/relationships/image" Target="../media/image7.emf"/><Relationship Id="rId6" Type="http://schemas.openxmlformats.org/officeDocument/2006/relationships/image" Target="../media/image10.emf"/><Relationship Id="rId7" Type="http://schemas.openxmlformats.org/officeDocument/2006/relationships/image" Target="../media/image11.emf"/><Relationship Id="rId8"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youtube.com/watch?v=FLH36ML8IEU" TargetMode="External"/><Relationship Id="rId3"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youtube.com/watch?v=e0UK6kkS0_M" TargetMode="External"/><Relationship Id="rId3"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hyperlink" Target="http://chemconnections.org/general/movies/Representations.MOV" TargetMode="External"/><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hyperlink" Target="https://www.youtube.com/watch?v=hfe5xQ1M7Jw"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6.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7.png"/><Relationship Id="rId3" Type="http://schemas.openxmlformats.org/officeDocument/2006/relationships/image" Target="../media/image48.emf"/></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49.png"/><Relationship Id="rId5" Type="http://schemas.openxmlformats.org/officeDocument/2006/relationships/image" Target="../media/image50.png"/><Relationship Id="rId1" Type="http://schemas.openxmlformats.org/officeDocument/2006/relationships/slideLayout" Target="../slideLayouts/slideLayout7.xml"/><Relationship Id="rId2" Type="http://schemas.openxmlformats.org/officeDocument/2006/relationships/image" Target="../media/image7.emf"/></Relationships>
</file>

<file path=ppt/slides/_rels/slide38.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7.emf"/><Relationship Id="rId5" Type="http://schemas.openxmlformats.org/officeDocument/2006/relationships/image" Target="../media/image10.emf"/><Relationship Id="rId6" Type="http://schemas.openxmlformats.org/officeDocument/2006/relationships/image" Target="../media/image11.emf"/><Relationship Id="rId7" Type="http://schemas.openxmlformats.org/officeDocument/2006/relationships/image" Target="../media/image42.png"/><Relationship Id="rId8" Type="http://schemas.openxmlformats.org/officeDocument/2006/relationships/image" Target="../media/image51.png"/><Relationship Id="rId1" Type="http://schemas.openxmlformats.org/officeDocument/2006/relationships/slideLayout" Target="../slideLayouts/slideLayout7.xml"/><Relationship Id="rId2" Type="http://schemas.openxmlformats.org/officeDocument/2006/relationships/image" Target="../media/image8.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2.png"/><Relationship Id="rId3" Type="http://schemas.openxmlformats.org/officeDocument/2006/relationships/image" Target="../media/image5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4.png"/><Relationship Id="rId3" Type="http://schemas.openxmlformats.org/officeDocument/2006/relationships/hyperlink" Target="https://www.youtube.com/watch?v=uJO_frXdNsU"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6.xml"/><Relationship Id="rId4" Type="http://schemas.openxmlformats.org/officeDocument/2006/relationships/oleObject" Target="../embeddings/oleObject1.bin"/><Relationship Id="rId5" Type="http://schemas.openxmlformats.org/officeDocument/2006/relationships/image" Target="../media/image57.emf"/><Relationship Id="rId6" Type="http://schemas.openxmlformats.org/officeDocument/2006/relationships/oleObject" Target="../embeddings/oleObject2.bin"/><Relationship Id="rId7" Type="http://schemas.openxmlformats.org/officeDocument/2006/relationships/image" Target="../media/image58.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txBox="1">
            <a:spLocks/>
          </p:cNvSpPr>
          <p:nvPr/>
        </p:nvSpPr>
        <p:spPr bwMode="auto">
          <a:xfrm>
            <a:off x="228600" y="1219199"/>
            <a:ext cx="35052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400" dirty="0" err="1">
                <a:latin typeface="Calibri" charset="0"/>
              </a:rPr>
              <a:t>Chem</a:t>
            </a:r>
            <a:r>
              <a:rPr lang="en-US" sz="4400" dirty="0">
                <a:latin typeface="Calibri" charset="0"/>
              </a:rPr>
              <a:t> 108: Lab</a:t>
            </a:r>
            <a:br>
              <a:rPr lang="en-US" sz="4400" dirty="0">
                <a:latin typeface="Calibri" charset="0"/>
              </a:rPr>
            </a:br>
            <a:r>
              <a:rPr lang="en-US" sz="3200" dirty="0">
                <a:latin typeface="Calibri" charset="0"/>
              </a:rPr>
              <a:t>Week </a:t>
            </a:r>
            <a:r>
              <a:rPr lang="en-US" sz="3200" dirty="0" smtClean="0">
                <a:latin typeface="Calibri" charset="0"/>
              </a:rPr>
              <a:t>16</a:t>
            </a:r>
          </a:p>
          <a:p>
            <a:pPr algn="ctr" eaLnBrk="1" hangingPunct="1"/>
            <a:endParaRPr lang="en-US" sz="3200" strike="sngStrike" dirty="0">
              <a:latin typeface="Calibri" charset="0"/>
            </a:endParaRPr>
          </a:p>
        </p:txBody>
      </p:sp>
      <p:sp>
        <p:nvSpPr>
          <p:cNvPr id="15363" name="Rectangle 3"/>
          <p:cNvSpPr>
            <a:spLocks noChangeArrowheads="1"/>
          </p:cNvSpPr>
          <p:nvPr/>
        </p:nvSpPr>
        <p:spPr bwMode="auto">
          <a:xfrm>
            <a:off x="734562" y="2895600"/>
            <a:ext cx="2870497"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514350" indent="-514350" algn="ctr">
              <a:buFont typeface="Arial" charset="0"/>
              <a:buNone/>
            </a:pPr>
            <a:r>
              <a:rPr lang="en-US" dirty="0"/>
              <a:t>Sign in  </a:t>
            </a:r>
          </a:p>
          <a:p>
            <a:pPr marL="514350" indent="-514350" algn="ctr">
              <a:buFont typeface="Arial" charset="0"/>
              <a:buNone/>
            </a:pPr>
            <a:r>
              <a:rPr lang="en-US" dirty="0"/>
              <a:t>Pick up p</a:t>
            </a:r>
            <a:r>
              <a:rPr lang="en-US" dirty="0" smtClean="0"/>
              <a:t>apers</a:t>
            </a:r>
          </a:p>
          <a:p>
            <a:pPr marL="514350" indent="-514350" algn="ctr">
              <a:buFont typeface="Arial" charset="0"/>
              <a:buNone/>
            </a:pPr>
            <a:r>
              <a:rPr lang="en-US" dirty="0" smtClean="0"/>
              <a:t>&amp; handout</a:t>
            </a:r>
            <a:endParaRPr lang="en-US" dirty="0"/>
          </a:p>
          <a:p>
            <a:pPr marL="514350" indent="-514350" algn="ctr">
              <a:buFont typeface="Arial" charset="0"/>
              <a:buNone/>
            </a:pPr>
            <a:endParaRPr lang="en-US" dirty="0"/>
          </a:p>
          <a:p>
            <a:pPr marL="514350" indent="-514350" algn="ctr">
              <a:buFont typeface="Arial" charset="0"/>
              <a:buNone/>
            </a:pPr>
            <a:r>
              <a:rPr lang="en-US" i="1" dirty="0" smtClean="0"/>
              <a:t>Experiment:</a:t>
            </a:r>
          </a:p>
          <a:p>
            <a:pPr marL="514350" indent="-514350" algn="ctr"/>
            <a:r>
              <a:rPr lang="en-US" dirty="0"/>
              <a:t>Synthesis of </a:t>
            </a:r>
            <a:r>
              <a:rPr lang="en-US" dirty="0" smtClean="0"/>
              <a:t>Aspirin</a:t>
            </a:r>
          </a:p>
          <a:p>
            <a:pPr marL="514350" indent="-514350" algn="ctr"/>
            <a:r>
              <a:rPr lang="en-US" dirty="0" smtClean="0"/>
              <a:t>pp.87-91</a:t>
            </a:r>
          </a:p>
          <a:p>
            <a:pPr marL="514350" indent="-514350" algn="ctr"/>
            <a:endParaRPr lang="en-US" dirty="0" smtClean="0"/>
          </a:p>
          <a:p>
            <a:pPr marL="514350" indent="-514350" algn="ctr">
              <a:buFont typeface="Arial" charset="0"/>
              <a:buNone/>
            </a:pPr>
            <a:endParaRPr lang="en-US" dirty="0" smtClean="0"/>
          </a:p>
        </p:txBody>
      </p:sp>
      <p:sp>
        <p:nvSpPr>
          <p:cNvPr id="15364" name="Rectangle 4"/>
          <p:cNvSpPr>
            <a:spLocks noChangeArrowheads="1"/>
          </p:cNvSpPr>
          <p:nvPr/>
        </p:nvSpPr>
        <p:spPr bwMode="auto">
          <a:xfrm>
            <a:off x="228600" y="4449763"/>
            <a:ext cx="3429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gn="ctr">
              <a:buFont typeface="Arial" charset="0"/>
              <a:buNone/>
            </a:pPr>
            <a:r>
              <a:rPr lang="en-US" i="1">
                <a:solidFill>
                  <a:srgbClr val="FF0000"/>
                </a:solidFill>
              </a:rPr>
              <a:t/>
            </a:r>
            <a:br>
              <a:rPr lang="en-US" i="1">
                <a:solidFill>
                  <a:srgbClr val="FF0000"/>
                </a:solidFill>
              </a:rPr>
            </a:br>
            <a:endParaRPr lang="en-US" i="1">
              <a:solidFill>
                <a:srgbClr val="FF0000"/>
              </a:solidFill>
            </a:endParaRPr>
          </a:p>
        </p:txBody>
      </p:sp>
      <p:sp>
        <p:nvSpPr>
          <p:cNvPr id="15365" name="TextBox 6"/>
          <p:cNvSpPr txBox="1">
            <a:spLocks noChangeArrowheads="1"/>
          </p:cNvSpPr>
          <p:nvPr/>
        </p:nvSpPr>
        <p:spPr bwMode="auto">
          <a:xfrm>
            <a:off x="7924800" y="5181600"/>
            <a:ext cx="6858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p>
        </p:txBody>
      </p:sp>
      <p:pic>
        <p:nvPicPr>
          <p:cNvPr id="2" name="Picture 1" descr="Screen Shot 2018-11-17 at 10.21.3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0103" y="533400"/>
            <a:ext cx="3192584" cy="5791200"/>
          </a:xfrm>
          <a:prstGeom prst="rect">
            <a:avLst/>
          </a:prstGeom>
          <a:ln>
            <a:solidFill>
              <a:schemeClr val="tx1"/>
            </a:solidFill>
          </a:ln>
        </p:spPr>
      </p:pic>
      <p:pic>
        <p:nvPicPr>
          <p:cNvPr id="3" name="Picture 2" descr="Lab cov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7337" y="1828800"/>
            <a:ext cx="2481063" cy="315436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0" y="0"/>
            <a:ext cx="9144000" cy="1143000"/>
          </a:xfrm>
        </p:spPr>
        <p:txBody>
          <a:bodyPr/>
          <a:lstStyle/>
          <a:p>
            <a:pPr eaLnBrk="1" hangingPunct="1"/>
            <a:r>
              <a:rPr lang="en-US" sz="3200">
                <a:effectLst>
                  <a:outerShdw blurRad="38100" dist="38100" dir="2700000" algn="tl">
                    <a:srgbClr val="DDDDDD"/>
                  </a:outerShdw>
                </a:effectLst>
                <a:latin typeface="Times New Roman" charset="0"/>
                <a:ea typeface="ＭＳ Ｐゴシック" charset="0"/>
                <a:cs typeface="ＭＳ Ｐゴシック" charset="0"/>
              </a:rPr>
              <a:t>Elemental building blocks for all organic molecules</a:t>
            </a:r>
            <a:endParaRPr lang="en-US" sz="3200">
              <a:solidFill>
                <a:srgbClr val="BFBFBF"/>
              </a:solidFill>
              <a:effectLst>
                <a:outerShdw blurRad="38100" dist="38100" dir="2700000" algn="tl">
                  <a:srgbClr val="DDDDDD"/>
                </a:outerShdw>
              </a:effectLst>
              <a:latin typeface="Times New Roman" charset="0"/>
              <a:ea typeface="ＭＳ Ｐゴシック" charset="0"/>
              <a:cs typeface="ＭＳ Ｐゴシック" charset="0"/>
            </a:endParaRPr>
          </a:p>
        </p:txBody>
      </p:sp>
      <p:pic>
        <p:nvPicPr>
          <p:cNvPr id="18435" name="Picture 16" descr="periodic table_bw.2.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143000"/>
            <a:ext cx="74168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ounded Rectangle 3"/>
          <p:cNvSpPr/>
          <p:nvPr/>
        </p:nvSpPr>
        <p:spPr>
          <a:xfrm>
            <a:off x="6019800" y="1981200"/>
            <a:ext cx="1143000" cy="457200"/>
          </a:xfrm>
          <a:prstGeom prst="roundRect">
            <a:avLst/>
          </a:prstGeom>
          <a:solidFill>
            <a:srgbClr val="008000">
              <a:alpha val="25000"/>
            </a:srgbClr>
          </a:solidFill>
          <a:ln>
            <a:solidFill>
              <a:schemeClr val="accent1">
                <a:shade val="95000"/>
                <a:satMod val="105000"/>
                <a:alpha val="2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latin typeface="Times New Roman" charset="0"/>
              <a:ea typeface="ＭＳ Ｐゴシック" charset="0"/>
              <a:cs typeface="ＭＳ Ｐゴシック" charset="0"/>
            </a:endParaRPr>
          </a:p>
        </p:txBody>
      </p:sp>
      <p:sp>
        <p:nvSpPr>
          <p:cNvPr id="5" name="Rounded Rectangle 4"/>
          <p:cNvSpPr/>
          <p:nvPr/>
        </p:nvSpPr>
        <p:spPr>
          <a:xfrm>
            <a:off x="914400" y="1524000"/>
            <a:ext cx="457200" cy="457200"/>
          </a:xfrm>
          <a:prstGeom prst="roundRect">
            <a:avLst/>
          </a:prstGeom>
          <a:solidFill>
            <a:srgbClr val="008000">
              <a:alpha val="25000"/>
            </a:srgbClr>
          </a:solidFill>
          <a:ln>
            <a:solidFill>
              <a:schemeClr val="accent1">
                <a:shade val="95000"/>
                <a:satMod val="105000"/>
                <a:alpha val="2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7193478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1161218" name="Rectangle 2"/>
          <p:cNvSpPr>
            <a:spLocks noGrp="1" noChangeArrowheads="1"/>
          </p:cNvSpPr>
          <p:nvPr>
            <p:ph type="title"/>
          </p:nvPr>
        </p:nvSpPr>
        <p:spPr>
          <a:xfrm>
            <a:off x="2667000" y="4038600"/>
            <a:ext cx="4011613" cy="1187450"/>
          </a:xfrm>
        </p:spPr>
        <p:txBody>
          <a:bodyPr wrap="none" lIns="15875" tIns="23813" rIns="15875" bIns="23813"/>
          <a:lstStyle/>
          <a:p>
            <a:pPr algn="ctr" defTabSz="795338">
              <a:lnSpc>
                <a:spcPts val="4300"/>
              </a:lnSpc>
              <a:tabLst>
                <a:tab pos="795338" algn="l"/>
                <a:tab pos="1590675" algn="l"/>
                <a:tab pos="2386013" algn="l"/>
                <a:tab pos="3181350" algn="l"/>
                <a:tab pos="3978275" algn="l"/>
                <a:tab pos="4773613" algn="l"/>
                <a:tab pos="5568950" algn="l"/>
              </a:tabLst>
            </a:pPr>
            <a:r>
              <a:rPr lang="en-US" sz="2800" b="0" i="0" dirty="0">
                <a:solidFill>
                  <a:schemeClr val="tx2"/>
                </a:solidFill>
                <a:effectLst/>
                <a:latin typeface="Helvetica" charset="0"/>
                <a:ea typeface="ＭＳ Ｐゴシック" charset="0"/>
                <a:cs typeface="ＭＳ Ｐゴシック" charset="0"/>
              </a:rPr>
              <a:t/>
            </a:r>
            <a:br>
              <a:rPr lang="en-US" sz="2800" b="0" i="0" dirty="0">
                <a:solidFill>
                  <a:schemeClr val="tx2"/>
                </a:solidFill>
                <a:effectLst/>
                <a:latin typeface="Helvetica" charset="0"/>
                <a:ea typeface="ＭＳ Ｐゴシック" charset="0"/>
                <a:cs typeface="ＭＳ Ｐゴシック" charset="0"/>
              </a:rPr>
            </a:br>
            <a:r>
              <a:rPr lang="en-US" sz="2800" b="0" i="0" dirty="0">
                <a:solidFill>
                  <a:schemeClr val="tx2"/>
                </a:solidFill>
                <a:effectLst/>
                <a:latin typeface="Helvetica" charset="0"/>
                <a:ea typeface="ＭＳ Ｐゴシック" charset="0"/>
                <a:cs typeface="ＭＳ Ｐゴシック" charset="0"/>
              </a:rPr>
              <a:t>Shapes, Functions &amp; Structural Analogies</a:t>
            </a:r>
            <a:br>
              <a:rPr lang="en-US" sz="2800" b="0" i="0" dirty="0">
                <a:solidFill>
                  <a:schemeClr val="tx2"/>
                </a:solidFill>
                <a:effectLst/>
                <a:latin typeface="Helvetica" charset="0"/>
                <a:ea typeface="ＭＳ Ｐゴシック" charset="0"/>
                <a:cs typeface="ＭＳ Ｐゴシック" charset="0"/>
              </a:rPr>
            </a:br>
            <a:r>
              <a:rPr lang="en-US" sz="2800" b="0" i="0" dirty="0">
                <a:solidFill>
                  <a:schemeClr val="tx2"/>
                </a:solidFill>
                <a:effectLst/>
                <a:latin typeface="Helvetica" charset="0"/>
                <a:ea typeface="ＭＳ Ｐゴシック" charset="0"/>
                <a:cs typeface="ＭＳ Ｐゴシック" charset="0"/>
              </a:rPr>
              <a:t>Water, Ammonia, Methane</a:t>
            </a:r>
            <a:br>
              <a:rPr lang="en-US" sz="2800" b="0" i="0" dirty="0">
                <a:solidFill>
                  <a:schemeClr val="tx2"/>
                </a:solidFill>
                <a:effectLst/>
                <a:latin typeface="Helvetica" charset="0"/>
                <a:ea typeface="ＭＳ Ｐゴシック" charset="0"/>
                <a:cs typeface="ＭＳ Ｐゴシック" charset="0"/>
              </a:rPr>
            </a:br>
            <a:r>
              <a:rPr lang="en-US" sz="2800" b="0" i="0" dirty="0">
                <a:solidFill>
                  <a:schemeClr val="tx2"/>
                </a:solidFill>
                <a:effectLst/>
                <a:latin typeface="Helvetica" charset="0"/>
                <a:ea typeface="ＭＳ Ｐゴシック" charset="0"/>
                <a:cs typeface="ＭＳ Ｐゴシック" charset="0"/>
              </a:rPr>
              <a:t/>
            </a:r>
            <a:br>
              <a:rPr lang="en-US" sz="2800" b="0" i="0" dirty="0">
                <a:solidFill>
                  <a:schemeClr val="tx2"/>
                </a:solidFill>
                <a:effectLst/>
                <a:latin typeface="Helvetica" charset="0"/>
                <a:ea typeface="ＭＳ Ｐゴシック" charset="0"/>
                <a:cs typeface="ＭＳ Ｐゴシック" charset="0"/>
              </a:rPr>
            </a:br>
            <a:r>
              <a:rPr lang="en-US" sz="2800" b="0" i="0" dirty="0">
                <a:solidFill>
                  <a:srgbClr val="000000"/>
                </a:solidFill>
                <a:effectLst/>
                <a:latin typeface="Helvetica" charset="0"/>
                <a:ea typeface="ＭＳ Ｐゴシック" charset="0"/>
                <a:cs typeface="ＭＳ Ｐゴシック" charset="0"/>
              </a:rPr>
              <a:t>Plus   C=O </a:t>
            </a:r>
            <a:r>
              <a:rPr lang="ja-JP" altLang="en-US" sz="2800" b="0" i="0" dirty="0">
                <a:solidFill>
                  <a:srgbClr val="000000"/>
                </a:solidFill>
                <a:effectLst/>
                <a:latin typeface="Helvetica" charset="0"/>
                <a:ea typeface="ＭＳ Ｐゴシック" charset="0"/>
                <a:cs typeface="ＭＳ Ｐゴシック" charset="0"/>
              </a:rPr>
              <a:t>“</a:t>
            </a:r>
            <a:r>
              <a:rPr lang="en-US" sz="2800" b="0" i="0" dirty="0">
                <a:solidFill>
                  <a:srgbClr val="000000"/>
                </a:solidFill>
                <a:effectLst/>
                <a:latin typeface="Helvetica" charset="0"/>
                <a:ea typeface="ＭＳ Ｐゴシック" charset="0"/>
                <a:cs typeface="ＭＳ Ｐゴシック" charset="0"/>
              </a:rPr>
              <a:t>carbonyls</a:t>
            </a:r>
            <a:r>
              <a:rPr lang="ja-JP" altLang="en-US" sz="2800" b="0" i="0" dirty="0">
                <a:solidFill>
                  <a:srgbClr val="000000"/>
                </a:solidFill>
                <a:effectLst/>
                <a:latin typeface="Helvetica" charset="0"/>
                <a:ea typeface="ＭＳ Ｐゴシック" charset="0"/>
                <a:cs typeface="ＭＳ Ｐゴシック" charset="0"/>
              </a:rPr>
              <a:t>”</a:t>
            </a:r>
            <a:r>
              <a:rPr lang="en-US" sz="2800" b="0" i="0" dirty="0">
                <a:solidFill>
                  <a:srgbClr val="000000"/>
                </a:solidFill>
                <a:effectLst/>
                <a:latin typeface="Helvetica" charset="0"/>
                <a:ea typeface="ＭＳ Ｐゴシック" charset="0"/>
                <a:cs typeface="ＭＳ Ｐゴシック" charset="0"/>
              </a:rPr>
              <a:t> </a:t>
            </a:r>
            <a:endParaRPr lang="en-US" sz="3000" dirty="0">
              <a:solidFill>
                <a:srgbClr val="000000"/>
              </a:solidFill>
              <a:effectLst>
                <a:outerShdw blurRad="38100" dist="38100" dir="2700000" algn="tl">
                  <a:srgbClr val="FFFFFF"/>
                </a:outerShdw>
              </a:effectLst>
              <a:latin typeface="Times New Roman" charset="0"/>
              <a:ea typeface="ＭＳ Ｐゴシック" charset="0"/>
              <a:cs typeface="ＭＳ Ｐゴシック" charset="0"/>
            </a:endParaRPr>
          </a:p>
        </p:txBody>
      </p:sp>
      <p:cxnSp>
        <p:nvCxnSpPr>
          <p:cNvPr id="20483" name="Straight Connector 6"/>
          <p:cNvCxnSpPr>
            <a:cxnSpLocks noChangeShapeType="1"/>
          </p:cNvCxnSpPr>
          <p:nvPr/>
        </p:nvCxnSpPr>
        <p:spPr bwMode="auto">
          <a:xfrm>
            <a:off x="2209800" y="2819400"/>
            <a:ext cx="48006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pic>
        <p:nvPicPr>
          <p:cNvPr id="20484" name="Picture 6" descr="Screen Shot 2016-04-23 at 10.30.0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590800"/>
            <a:ext cx="533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1219200" y="1447800"/>
            <a:ext cx="6781800" cy="1016000"/>
          </a:xfrm>
          <a:prstGeom prst="rect">
            <a:avLst/>
          </a:prstGeom>
        </p:spPr>
        <p:txBody>
          <a:bodyPr>
            <a:spAutoFit/>
          </a:bodyPr>
          <a:lstStyle/>
          <a:p>
            <a:pPr algn="ctr"/>
            <a:r>
              <a:rPr lang="en-US" sz="3600" i="1" dirty="0">
                <a:effectLst>
                  <a:outerShdw blurRad="50800" dist="50800" dir="21120000" sx="7000" sy="7000" algn="tl" rotWithShape="0">
                    <a:schemeClr val="tx1">
                      <a:alpha val="0"/>
                    </a:schemeClr>
                  </a:outerShdw>
                </a:effectLst>
                <a:latin typeface="Helvetica" charset="0"/>
              </a:rPr>
              <a:t>Organic Molecules</a:t>
            </a:r>
            <a:r>
              <a:rPr lang="en-US" sz="2800" b="0" i="1" dirty="0">
                <a:effectLst>
                  <a:outerShdw blurRad="50800" dist="50800" dir="21120000" sx="7000" sy="7000" algn="tl" rotWithShape="0">
                    <a:schemeClr val="tx1">
                      <a:alpha val="0"/>
                    </a:schemeClr>
                  </a:outerShdw>
                </a:effectLst>
              </a:rPr>
              <a:t/>
            </a:r>
            <a:br>
              <a:rPr lang="en-US" sz="2800" b="0" i="1" dirty="0">
                <a:effectLst>
                  <a:outerShdw blurRad="50800" dist="50800" dir="21120000" sx="7000" sy="7000" algn="tl" rotWithShape="0">
                    <a:schemeClr val="tx1">
                      <a:alpha val="0"/>
                    </a:schemeClr>
                  </a:outerShdw>
                </a:effectLst>
              </a:rPr>
            </a:br>
            <a:endParaRPr lang="en-US" i="1" dirty="0">
              <a:effectLst>
                <a:outerShdw blurRad="50800" dist="50800" dir="21120000" sx="7000" sy="7000" algn="tl" rotWithShape="0">
                  <a:schemeClr val="tx1">
                    <a:alpha val="0"/>
                  </a:schemeClr>
                </a:outerShdw>
              </a:effectLst>
            </a:endParaRPr>
          </a:p>
        </p:txBody>
      </p:sp>
      <p:cxnSp>
        <p:nvCxnSpPr>
          <p:cNvPr id="20486" name="Straight Connector 7"/>
          <p:cNvCxnSpPr>
            <a:cxnSpLocks noChangeShapeType="1"/>
          </p:cNvCxnSpPr>
          <p:nvPr/>
        </p:nvCxnSpPr>
        <p:spPr bwMode="auto">
          <a:xfrm rot="10800000">
            <a:off x="3657600" y="5486400"/>
            <a:ext cx="228600" cy="1524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20487" name="Straight Connector 9"/>
          <p:cNvCxnSpPr>
            <a:cxnSpLocks noChangeShapeType="1"/>
          </p:cNvCxnSpPr>
          <p:nvPr/>
        </p:nvCxnSpPr>
        <p:spPr bwMode="auto">
          <a:xfrm rot="5400000">
            <a:off x="3695700" y="5981700"/>
            <a:ext cx="228600" cy="1524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801696549"/>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685800" y="0"/>
            <a:ext cx="7772400" cy="1143000"/>
          </a:xfrm>
          <a:prstGeom prst="rect">
            <a:avLst/>
          </a:prstGeom>
          <a:noFill/>
          <a:ln w="12700">
            <a:noFill/>
            <a:miter lim="800000"/>
            <a:headEnd/>
            <a:tailEnd/>
          </a:ln>
          <a:effectLst/>
        </p:spPr>
        <p:txBody>
          <a:bodyPr lIns="90487" tIns="44450" rIns="90487" bIns="44450" anchor="b"/>
          <a:lstStyle/>
          <a:p>
            <a:pPr algn="ctr" eaLnBrk="0" hangingPunct="0"/>
            <a:endParaRPr lang="en-US" sz="4400" b="0">
              <a:effectLst>
                <a:outerShdw blurRad="38100" dist="38100" dir="2700000" algn="tl">
                  <a:srgbClr val="DDDDDD"/>
                </a:outerShdw>
              </a:effectLst>
              <a:latin typeface="Times" charset="0"/>
            </a:endParaRPr>
          </a:p>
          <a:p>
            <a:pPr algn="ctr" eaLnBrk="0" hangingPunct="0"/>
            <a:r>
              <a:rPr lang="en-US" sz="3600" b="0" i="1">
                <a:effectLst>
                  <a:outerShdw blurRad="38100" dist="38100" dir="2700000" algn="tl">
                    <a:srgbClr val="DDDDDD"/>
                  </a:outerShdw>
                </a:effectLst>
                <a:latin typeface="Times" charset="0"/>
              </a:rPr>
              <a:t>Functional Groups &amp; Amino Acids</a:t>
            </a:r>
          </a:p>
        </p:txBody>
      </p:sp>
      <p:pic>
        <p:nvPicPr>
          <p:cNvPr id="17411" name="Picture 5" descr="Organic Functions-Amino Acids Names.2018.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524000"/>
            <a:ext cx="3473450" cy="4495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412" name="Picture 6" descr="Organic Functions-Amino Acids Names.2018.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524000"/>
            <a:ext cx="3505200" cy="45354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0630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838200" y="457200"/>
            <a:ext cx="7772400" cy="1143000"/>
          </a:xfrm>
          <a:prstGeom prst="rect">
            <a:avLst/>
          </a:prstGeom>
          <a:noFill/>
          <a:ln w="12700">
            <a:noFill/>
            <a:miter lim="800000"/>
            <a:headEnd/>
            <a:tailEnd/>
          </a:ln>
          <a:effectLst/>
        </p:spPr>
        <p:txBody>
          <a:bodyPr lIns="90487" tIns="44450" rIns="90487" bIns="44450" anchor="ctr"/>
          <a:lstStyle/>
          <a:p>
            <a:pPr algn="ctr" eaLnBrk="0" hangingPunct="0"/>
            <a:r>
              <a:rPr lang="en-US" sz="2800" i="1">
                <a:solidFill>
                  <a:srgbClr val="CC0066"/>
                </a:solidFill>
                <a:effectLst>
                  <a:outerShdw blurRad="38100" dist="38100" dir="2700000" algn="tl">
                    <a:srgbClr val="DDDDDD"/>
                  </a:outerShdw>
                </a:effectLst>
              </a:rPr>
              <a:t>Common Functional Groups</a:t>
            </a:r>
          </a:p>
        </p:txBody>
      </p:sp>
      <p:sp>
        <p:nvSpPr>
          <p:cNvPr id="29699" name="Rectangle 3"/>
          <p:cNvSpPr>
            <a:spLocks noChangeArrowheads="1"/>
          </p:cNvSpPr>
          <p:nvPr/>
        </p:nvSpPr>
        <p:spPr bwMode="auto">
          <a:xfrm>
            <a:off x="228600" y="1600200"/>
            <a:ext cx="8458200"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lstStyle/>
          <a:p>
            <a:pPr marL="565150" indent="-565150" eaLnBrk="0" hangingPunct="0">
              <a:spcBef>
                <a:spcPct val="70000"/>
              </a:spcBef>
            </a:pPr>
            <a:r>
              <a:rPr lang="en-US" sz="3200"/>
              <a:t>	</a:t>
            </a:r>
            <a:r>
              <a:rPr lang="en-US" sz="3200" u="sng"/>
              <a:t>Name</a:t>
            </a:r>
            <a:r>
              <a:rPr lang="en-US" sz="3200"/>
              <a:t>				</a:t>
            </a:r>
            <a:r>
              <a:rPr lang="en-US" sz="3200" u="sng"/>
              <a:t>General Formula</a:t>
            </a:r>
            <a:endParaRPr lang="en-US" sz="3200"/>
          </a:p>
          <a:p>
            <a:pPr marL="565150" indent="-565150" eaLnBrk="0" hangingPunct="0">
              <a:spcBef>
                <a:spcPct val="70000"/>
              </a:spcBef>
            </a:pPr>
            <a:r>
              <a:rPr lang="en-US" sz="3200"/>
              <a:t>  Alcohols					</a:t>
            </a:r>
            <a:r>
              <a:rPr lang="en-US" sz="3200" b="0">
                <a:solidFill>
                  <a:schemeClr val="tx2"/>
                </a:solidFill>
              </a:rPr>
              <a:t>R</a:t>
            </a:r>
            <a:r>
              <a:rPr lang="en-US" sz="3200" b="0">
                <a:solidFill>
                  <a:schemeClr val="tx2"/>
                </a:solidFill>
                <a:latin typeface="Symbol" charset="0"/>
              </a:rPr>
              <a:t></a:t>
            </a:r>
            <a:endParaRPr lang="en-US" sz="3200" b="0"/>
          </a:p>
          <a:p>
            <a:pPr marL="565150" indent="-565150" eaLnBrk="0" hangingPunct="0">
              <a:spcBef>
                <a:spcPct val="70000"/>
              </a:spcBef>
            </a:pPr>
            <a:r>
              <a:rPr lang="en-US" sz="3200"/>
              <a:t>  Ethers					</a:t>
            </a:r>
            <a:r>
              <a:rPr lang="en-US" sz="3200" b="0">
                <a:solidFill>
                  <a:schemeClr val="tx2"/>
                </a:solidFill>
              </a:rPr>
              <a:t>R</a:t>
            </a:r>
            <a:r>
              <a:rPr lang="en-US" sz="3200" b="0">
                <a:solidFill>
                  <a:schemeClr val="tx2"/>
                </a:solidFill>
                <a:latin typeface="Symbol" charset="0"/>
              </a:rPr>
              <a:t></a:t>
            </a:r>
            <a:r>
              <a:rPr lang="en-US" sz="3200" b="0">
                <a:solidFill>
                  <a:schemeClr val="tx2"/>
                </a:solidFill>
                <a:latin typeface="Times" charset="0"/>
              </a:rPr>
              <a:t>R</a:t>
            </a:r>
            <a:r>
              <a:rPr lang="en-US" sz="3200" b="0">
                <a:solidFill>
                  <a:schemeClr val="tx2"/>
                </a:solidFill>
                <a:latin typeface="Symbol" charset="0"/>
              </a:rPr>
              <a:t></a:t>
            </a:r>
            <a:endParaRPr lang="en-US" sz="3200" b="0"/>
          </a:p>
          <a:p>
            <a:pPr marL="565150" indent="-565150" eaLnBrk="0" hangingPunct="0">
              <a:spcBef>
                <a:spcPct val="70000"/>
              </a:spcBef>
            </a:pPr>
            <a:r>
              <a:rPr lang="en-US" sz="3200"/>
              <a:t>  Amines					</a:t>
            </a:r>
            <a:r>
              <a:rPr lang="en-US" sz="3200" b="0">
                <a:solidFill>
                  <a:schemeClr val="tx2"/>
                </a:solidFill>
              </a:rPr>
              <a:t>R</a:t>
            </a:r>
            <a:r>
              <a:rPr lang="en-US" sz="3200" b="0">
                <a:solidFill>
                  <a:schemeClr val="tx2"/>
                </a:solidFill>
                <a:latin typeface="Symbol" charset="0"/>
              </a:rPr>
              <a:t>NH</a:t>
            </a:r>
            <a:r>
              <a:rPr lang="en-US" sz="3200" b="0" baseline="-25000">
                <a:solidFill>
                  <a:schemeClr val="tx2"/>
                </a:solidFill>
                <a:latin typeface="Symbol" charset="0"/>
              </a:rPr>
              <a:t>2</a:t>
            </a:r>
          </a:p>
          <a:p>
            <a:pPr marL="565150" indent="-565150" eaLnBrk="0" hangingPunct="0">
              <a:spcBef>
                <a:spcPct val="70000"/>
              </a:spcBef>
            </a:pPr>
            <a:r>
              <a:rPr lang="en-US" sz="3200">
                <a:solidFill>
                  <a:srgbClr val="FF0000"/>
                </a:solidFill>
              </a:rPr>
              <a:t>  </a:t>
            </a:r>
            <a:r>
              <a:rPr lang="en-US" sz="3200">
                <a:solidFill>
                  <a:srgbClr val="000000"/>
                </a:solidFill>
              </a:rPr>
              <a:t>Carboxylic Acids</a:t>
            </a:r>
            <a:r>
              <a:rPr lang="en-US" sz="3200"/>
              <a:t>			</a:t>
            </a:r>
          </a:p>
          <a:p>
            <a:pPr marL="565150" indent="-565150" eaLnBrk="0" hangingPunct="0">
              <a:spcBef>
                <a:spcPct val="70000"/>
              </a:spcBef>
            </a:pPr>
            <a:endParaRPr lang="en-US" sz="3200" b="0" baseline="-25000"/>
          </a:p>
          <a:p>
            <a:pPr marL="565150" indent="-565150" algn="ctr" eaLnBrk="0" hangingPunct="0"/>
            <a:endParaRPr lang="en-US" sz="3200"/>
          </a:p>
        </p:txBody>
      </p:sp>
      <p:sp>
        <p:nvSpPr>
          <p:cNvPr id="5" name="Rectangle 4"/>
          <p:cNvSpPr/>
          <p:nvPr/>
        </p:nvSpPr>
        <p:spPr>
          <a:xfrm>
            <a:off x="2819400" y="228600"/>
            <a:ext cx="3833813" cy="584200"/>
          </a:xfrm>
          <a:prstGeom prst="rect">
            <a:avLst/>
          </a:prstGeom>
        </p:spPr>
        <p:txBody>
          <a:bodyPr wrap="none">
            <a:spAutoFit/>
          </a:bodyPr>
          <a:lstStyle/>
          <a:p>
            <a:pPr eaLnBrk="0" hangingPunct="0"/>
            <a:r>
              <a:rPr lang="en-US" sz="3200">
                <a:solidFill>
                  <a:srgbClr val="7ED3AE"/>
                </a:solidFill>
                <a:effectLst>
                  <a:outerShdw blurRad="38100" dist="38100" dir="2700000" algn="tl">
                    <a:srgbClr val="DDDDDD"/>
                  </a:outerShdw>
                </a:effectLst>
                <a:latin typeface="Helvetica" charset="0"/>
              </a:rPr>
              <a:t>Organic Molecules</a:t>
            </a:r>
            <a:endParaRPr lang="en-US" sz="3200"/>
          </a:p>
        </p:txBody>
      </p:sp>
      <p:pic>
        <p:nvPicPr>
          <p:cNvPr id="29701" name="Picture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4724400"/>
            <a:ext cx="152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9702" name="Picture 6" descr="Screen Shot 2016-04-23 at 10.30.0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5656263"/>
            <a:ext cx="53340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Rectangle 6"/>
          <p:cNvSpPr>
            <a:spLocks noChangeArrowheads="1"/>
          </p:cNvSpPr>
          <p:nvPr/>
        </p:nvSpPr>
        <p:spPr bwMode="auto">
          <a:xfrm>
            <a:off x="5867400" y="2339975"/>
            <a:ext cx="2438400" cy="2308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b="0">
                <a:solidFill>
                  <a:schemeClr val="tx2"/>
                </a:solidFill>
              </a:rPr>
              <a:t>R</a:t>
            </a:r>
            <a:r>
              <a:rPr lang="en-US" b="0">
                <a:solidFill>
                  <a:schemeClr val="tx2"/>
                </a:solidFill>
                <a:latin typeface="Symbol" charset="0"/>
              </a:rPr>
              <a:t> </a:t>
            </a:r>
            <a:r>
              <a:rPr lang="en-US" b="0">
                <a:solidFill>
                  <a:schemeClr val="tx2"/>
                </a:solidFill>
              </a:rPr>
              <a:t>or  R</a:t>
            </a:r>
            <a:r>
              <a:rPr lang="en-US" b="0">
                <a:solidFill>
                  <a:schemeClr val="tx2"/>
                </a:solidFill>
                <a:latin typeface="Symbol" charset="0"/>
              </a:rPr>
              <a:t> </a:t>
            </a:r>
            <a:r>
              <a:rPr lang="en-US" b="0">
                <a:solidFill>
                  <a:schemeClr val="tx2"/>
                </a:solidFill>
              </a:rPr>
              <a:t>represents any generic carbon atom bonded in the functional group</a:t>
            </a:r>
            <a:r>
              <a:rPr lang="en-US" b="0">
                <a:solidFill>
                  <a:schemeClr val="tx2"/>
                </a:solidFill>
                <a:latin typeface="Symbol" charset="0"/>
              </a:rPr>
              <a:t>  </a:t>
            </a:r>
            <a:endParaRPr lang="en-US"/>
          </a:p>
        </p:txBody>
      </p:sp>
    </p:spTree>
    <p:extLst>
      <p:ext uri="{BB962C8B-B14F-4D97-AF65-F5344CB8AC3E}">
        <p14:creationId xmlns:p14="http://schemas.microsoft.com/office/powerpoint/2010/main" val="21525788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ChangeArrowheads="1"/>
          </p:cNvSpPr>
          <p:nvPr/>
        </p:nvSpPr>
        <p:spPr bwMode="auto">
          <a:xfrm>
            <a:off x="228600" y="1371600"/>
            <a:ext cx="8534400"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lstStyle/>
          <a:p>
            <a:pPr marL="565150" indent="-565150" eaLnBrk="0" hangingPunct="0">
              <a:spcBef>
                <a:spcPct val="70000"/>
              </a:spcBef>
            </a:pPr>
            <a:r>
              <a:rPr lang="en-US" sz="3200" dirty="0"/>
              <a:t>	</a:t>
            </a:r>
            <a:r>
              <a:rPr lang="en-US" sz="3200" u="sng" dirty="0"/>
              <a:t>Name</a:t>
            </a:r>
            <a:r>
              <a:rPr lang="en-US" sz="3200" dirty="0"/>
              <a:t>				</a:t>
            </a:r>
            <a:r>
              <a:rPr lang="en-US" sz="3200" u="sng" dirty="0"/>
              <a:t>General Formula</a:t>
            </a:r>
            <a:endParaRPr lang="en-US" sz="3200" dirty="0"/>
          </a:p>
          <a:p>
            <a:pPr marL="565150" indent="-565150" eaLnBrk="0" hangingPunct="0">
              <a:spcBef>
                <a:spcPct val="70000"/>
              </a:spcBef>
            </a:pPr>
            <a:r>
              <a:rPr lang="en-US" sz="3200" dirty="0"/>
              <a:t>Aldehydes</a:t>
            </a:r>
          </a:p>
          <a:p>
            <a:pPr marL="565150" indent="-565150" eaLnBrk="0" hangingPunct="0">
              <a:spcBef>
                <a:spcPct val="70000"/>
              </a:spcBef>
            </a:pPr>
            <a:r>
              <a:rPr lang="en-US" sz="3200" dirty="0"/>
              <a:t>Ketones</a:t>
            </a:r>
          </a:p>
          <a:p>
            <a:pPr marL="565150" indent="-565150" eaLnBrk="0" hangingPunct="0">
              <a:spcBef>
                <a:spcPct val="70000"/>
              </a:spcBef>
            </a:pPr>
            <a:r>
              <a:rPr lang="en-US" sz="3200" dirty="0"/>
              <a:t>Carboxylic Acids</a:t>
            </a:r>
          </a:p>
          <a:p>
            <a:pPr marL="565150" indent="-565150" eaLnBrk="0" hangingPunct="0">
              <a:spcBef>
                <a:spcPct val="70000"/>
              </a:spcBef>
            </a:pPr>
            <a:r>
              <a:rPr lang="en-US" sz="3200" dirty="0"/>
              <a:t>Esters</a:t>
            </a:r>
          </a:p>
          <a:p>
            <a:pPr marL="565150" indent="-565150" eaLnBrk="0" hangingPunct="0">
              <a:spcBef>
                <a:spcPct val="70000"/>
              </a:spcBef>
            </a:pPr>
            <a:r>
              <a:rPr lang="en-US" sz="3200" dirty="0"/>
              <a:t>Amides					</a:t>
            </a:r>
          </a:p>
        </p:txBody>
      </p:sp>
      <p:pic>
        <p:nvPicPr>
          <p:cNvPr id="30723" name="Picture 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5900" y="2184400"/>
            <a:ext cx="10160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0724"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3022600"/>
            <a:ext cx="10541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0725" name="Picture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7650" y="3860800"/>
            <a:ext cx="12827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0726" name="Picture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5900" y="4699000"/>
            <a:ext cx="13208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0727" name="Picture 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65900" y="5511800"/>
            <a:ext cx="1333500"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 name="Rectangle 2"/>
          <p:cNvSpPr>
            <a:spLocks noChangeArrowheads="1"/>
          </p:cNvSpPr>
          <p:nvPr/>
        </p:nvSpPr>
        <p:spPr bwMode="auto">
          <a:xfrm>
            <a:off x="838200" y="457200"/>
            <a:ext cx="7772400" cy="1143000"/>
          </a:xfrm>
          <a:prstGeom prst="rect">
            <a:avLst/>
          </a:prstGeom>
          <a:noFill/>
          <a:ln w="12700">
            <a:noFill/>
            <a:miter lim="800000"/>
            <a:headEnd/>
            <a:tailEnd/>
          </a:ln>
          <a:effectLst/>
        </p:spPr>
        <p:txBody>
          <a:bodyPr lIns="90487" tIns="44450" rIns="90487" bIns="44450" anchor="ctr"/>
          <a:lstStyle/>
          <a:p>
            <a:pPr algn="ctr" eaLnBrk="0" hangingPunct="0"/>
            <a:r>
              <a:rPr lang="en-US" sz="2800" i="1">
                <a:solidFill>
                  <a:srgbClr val="CC0066"/>
                </a:solidFill>
                <a:effectLst>
                  <a:outerShdw blurRad="38100" dist="38100" dir="2700000" algn="tl">
                    <a:srgbClr val="DDDDDD"/>
                  </a:outerShdw>
                </a:effectLst>
              </a:rPr>
              <a:t>Common Functional Groups</a:t>
            </a:r>
          </a:p>
        </p:txBody>
      </p:sp>
      <p:sp>
        <p:nvSpPr>
          <p:cNvPr id="11" name="Rectangle 10"/>
          <p:cNvSpPr/>
          <p:nvPr/>
        </p:nvSpPr>
        <p:spPr>
          <a:xfrm>
            <a:off x="2819400" y="228600"/>
            <a:ext cx="3833813" cy="584200"/>
          </a:xfrm>
          <a:prstGeom prst="rect">
            <a:avLst/>
          </a:prstGeom>
        </p:spPr>
        <p:txBody>
          <a:bodyPr wrap="none">
            <a:spAutoFit/>
          </a:bodyPr>
          <a:lstStyle/>
          <a:p>
            <a:pPr eaLnBrk="0" hangingPunct="0"/>
            <a:r>
              <a:rPr lang="en-US" sz="3200">
                <a:solidFill>
                  <a:srgbClr val="7ED3AE"/>
                </a:solidFill>
                <a:effectLst>
                  <a:outerShdw blurRad="38100" dist="38100" dir="2700000" algn="tl">
                    <a:srgbClr val="DDDDDD"/>
                  </a:outerShdw>
                </a:effectLst>
                <a:latin typeface="Helvetica" charset="0"/>
              </a:rPr>
              <a:t>Organic Molecules</a:t>
            </a:r>
            <a:endParaRPr lang="en-US" sz="3200"/>
          </a:p>
        </p:txBody>
      </p:sp>
      <p:sp>
        <p:nvSpPr>
          <p:cNvPr id="30730" name="Rectangle 11"/>
          <p:cNvSpPr>
            <a:spLocks noChangeArrowheads="1"/>
          </p:cNvSpPr>
          <p:nvPr/>
        </p:nvSpPr>
        <p:spPr bwMode="auto">
          <a:xfrm>
            <a:off x="3657600" y="2819400"/>
            <a:ext cx="2438400" cy="2308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b="0">
                <a:solidFill>
                  <a:schemeClr val="tx2"/>
                </a:solidFill>
              </a:rPr>
              <a:t>R</a:t>
            </a:r>
            <a:r>
              <a:rPr lang="en-US" b="0">
                <a:solidFill>
                  <a:schemeClr val="tx2"/>
                </a:solidFill>
                <a:latin typeface="Symbol" charset="0"/>
              </a:rPr>
              <a:t> </a:t>
            </a:r>
            <a:r>
              <a:rPr lang="en-US" b="0">
                <a:solidFill>
                  <a:schemeClr val="tx2"/>
                </a:solidFill>
              </a:rPr>
              <a:t>or  R</a:t>
            </a:r>
            <a:r>
              <a:rPr lang="en-US" b="0">
                <a:solidFill>
                  <a:schemeClr val="tx2"/>
                </a:solidFill>
                <a:latin typeface="Symbol" charset="0"/>
              </a:rPr>
              <a:t> </a:t>
            </a:r>
            <a:r>
              <a:rPr lang="en-US" b="0">
                <a:solidFill>
                  <a:schemeClr val="tx2"/>
                </a:solidFill>
              </a:rPr>
              <a:t>represents any generic carbon atom bonded in the functional group</a:t>
            </a:r>
            <a:r>
              <a:rPr lang="en-US" b="0">
                <a:solidFill>
                  <a:schemeClr val="tx2"/>
                </a:solidFill>
                <a:latin typeface="Symbol" charset="0"/>
              </a:rPr>
              <a:t>  </a:t>
            </a:r>
            <a:endParaRPr lang="en-US"/>
          </a:p>
        </p:txBody>
      </p:sp>
    </p:spTree>
    <p:extLst>
      <p:ext uri="{BB962C8B-B14F-4D97-AF65-F5344CB8AC3E}">
        <p14:creationId xmlns:p14="http://schemas.microsoft.com/office/powerpoint/2010/main" val="5277120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ext Box 3"/>
          <p:cNvSpPr txBox="1">
            <a:spLocks noChangeArrowheads="1"/>
          </p:cNvSpPr>
          <p:nvPr/>
        </p:nvSpPr>
        <p:spPr bwMode="auto">
          <a:xfrm>
            <a:off x="-76200" y="0"/>
            <a:ext cx="8610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461963" algn="l"/>
              </a:tabLst>
              <a:defRPr sz="2400" b="1">
                <a:solidFill>
                  <a:schemeClr val="tx1"/>
                </a:solidFill>
                <a:latin typeface="Times New Roman" charset="0"/>
                <a:ea typeface="ＭＳ Ｐゴシック" charset="0"/>
                <a:cs typeface="ＭＳ Ｐゴシック" charset="0"/>
              </a:defRPr>
            </a:lvl1pPr>
            <a:lvl2pPr marL="37931725" indent="-37474525" eaLnBrk="0" hangingPunct="0">
              <a:tabLst>
                <a:tab pos="461963" algn="l"/>
              </a:tabLst>
              <a:defRPr sz="2400" b="1">
                <a:solidFill>
                  <a:schemeClr val="tx1"/>
                </a:solidFill>
                <a:latin typeface="Times New Roman" charset="0"/>
                <a:ea typeface="ＭＳ Ｐゴシック" charset="0"/>
              </a:defRPr>
            </a:lvl2pPr>
            <a:lvl3pPr eaLnBrk="0" hangingPunct="0">
              <a:tabLst>
                <a:tab pos="461963" algn="l"/>
              </a:tabLst>
              <a:defRPr sz="2400" b="1">
                <a:solidFill>
                  <a:schemeClr val="tx1"/>
                </a:solidFill>
                <a:latin typeface="Times New Roman" charset="0"/>
                <a:ea typeface="ＭＳ Ｐゴシック" charset="0"/>
              </a:defRPr>
            </a:lvl3pPr>
            <a:lvl4pPr eaLnBrk="0" hangingPunct="0">
              <a:tabLst>
                <a:tab pos="461963" algn="l"/>
              </a:tabLst>
              <a:defRPr sz="2400" b="1">
                <a:solidFill>
                  <a:schemeClr val="tx1"/>
                </a:solidFill>
                <a:latin typeface="Times New Roman" charset="0"/>
                <a:ea typeface="ＭＳ Ｐゴシック" charset="0"/>
              </a:defRPr>
            </a:lvl4pPr>
            <a:lvl5pPr eaLnBrk="0" hangingPunct="0">
              <a:tabLst>
                <a:tab pos="461963" algn="l"/>
              </a:tabLst>
              <a:defRPr sz="2400" b="1">
                <a:solidFill>
                  <a:schemeClr val="tx1"/>
                </a:solidFill>
                <a:latin typeface="Times New Roman" charset="0"/>
                <a:ea typeface="ＭＳ Ｐゴシック" charset="0"/>
              </a:defRPr>
            </a:lvl5pPr>
            <a:lvl6pPr marL="4572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6pPr>
            <a:lvl7pPr marL="9144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7pPr>
            <a:lvl8pPr marL="13716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8pPr>
            <a:lvl9pPr marL="18288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9pPr>
          </a:lstStyle>
          <a:p>
            <a:pPr algn="r" eaLnBrk="1" hangingPunct="1"/>
            <a:r>
              <a:rPr lang="en-US" i="1">
                <a:solidFill>
                  <a:srgbClr val="0000FF"/>
                </a:solidFill>
                <a:cs typeface="Times New Roman" charset="0"/>
              </a:rPr>
              <a:t>Amino acids: </a:t>
            </a:r>
            <a:r>
              <a:rPr lang="en-US" i="1">
                <a:cs typeface="Times New Roman" charset="0"/>
              </a:rPr>
              <a:t>two functions, an acid &amp; a base, in the same molecule</a:t>
            </a:r>
          </a:p>
          <a:p>
            <a:pPr eaLnBrk="1" hangingPunct="1"/>
            <a:endParaRPr lang="en-US">
              <a:latin typeface="Times" charset="0"/>
            </a:endParaRPr>
          </a:p>
        </p:txBody>
      </p:sp>
      <p:graphicFrame>
        <p:nvGraphicFramePr>
          <p:cNvPr id="8" name="Table 7"/>
          <p:cNvGraphicFramePr>
            <a:graphicFrameLocks noGrp="1"/>
          </p:cNvGraphicFramePr>
          <p:nvPr/>
        </p:nvGraphicFramePr>
        <p:xfrm>
          <a:off x="1219200" y="2743200"/>
          <a:ext cx="6096000" cy="3368040"/>
        </p:xfrm>
        <a:graphic>
          <a:graphicData uri="http://schemas.openxmlformats.org/drawingml/2006/table">
            <a:tbl>
              <a:tblPr/>
              <a:tblGrid>
                <a:gridCol w="1371600"/>
                <a:gridCol w="2692400"/>
                <a:gridCol w="203200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Alcohol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2"/>
                          </a:solidFill>
                          <a:effectLst/>
                          <a:latin typeface="Times New Roman"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a:t>
                      </a: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Ether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2"/>
                          </a:solidFill>
                          <a:effectLst/>
                          <a:latin typeface="Times New Roman"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a:t>
                      </a:r>
                      <a:r>
                        <a:rPr kumimoji="0" lang="en-US" sz="1800" b="0" i="0" u="none" strike="noStrike" cap="none" normalizeH="0" baseline="0">
                          <a:ln>
                            <a:noFill/>
                          </a:ln>
                          <a:solidFill>
                            <a:schemeClr val="tx2"/>
                          </a:solidFill>
                          <a:effectLst/>
                          <a:latin typeface="Times"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a:t>
                      </a: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X</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Amine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2"/>
                          </a:solidFill>
                          <a:effectLst/>
                          <a:latin typeface="Times New Roman"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NH</a:t>
                      </a:r>
                      <a:r>
                        <a:rPr kumimoji="0" lang="en-US" sz="1800" b="0" i="0" u="none" strike="noStrike" cap="none" normalizeH="0" baseline="-25000">
                          <a:ln>
                            <a:noFill/>
                          </a:ln>
                          <a:solidFill>
                            <a:schemeClr val="tx2"/>
                          </a:solidFill>
                          <a:effectLst/>
                          <a:latin typeface="Symbol" charset="0"/>
                          <a:ea typeface="ＭＳ Ｐゴシック" charset="0"/>
                          <a:cs typeface="ＭＳ Ｐゴシック" charset="0"/>
                        </a:rPr>
                        <a:t>2</a:t>
                      </a: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Aldehyde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Ketone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X</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Carboxylic Acid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Ester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rgbClr val="FF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Amide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bl>
          </a:graphicData>
        </a:graphic>
      </p:graphicFrame>
      <p:pic>
        <p:nvPicPr>
          <p:cNvPr id="123949" name="Picture 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4191000"/>
            <a:ext cx="596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3950"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4495800"/>
            <a:ext cx="6096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3951" name="Picture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4953000"/>
            <a:ext cx="71755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3952" name="Picture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5257800"/>
            <a:ext cx="8001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3953" name="Picture 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4600" y="5562600"/>
            <a:ext cx="8128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3954" name="Picture 12" descr="Screen Shot 2017-04-21 at 2.45.30 P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11250" y="838200"/>
            <a:ext cx="4908550" cy="174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55" name="Picture 9" descr="Screen Shot 2017-11-03 at 10.05.03 A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499100" y="685800"/>
            <a:ext cx="1651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56" name="Picture 10" descr="Screen Shot 2017-11-03 at 10.05.22 AM.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315200" y="787400"/>
            <a:ext cx="1612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3352800" y="838200"/>
            <a:ext cx="838200" cy="461963"/>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a:p>
        </p:txBody>
      </p:sp>
      <p:sp>
        <p:nvSpPr>
          <p:cNvPr id="13" name="TextBox 12"/>
          <p:cNvSpPr txBox="1"/>
          <p:nvPr/>
        </p:nvSpPr>
        <p:spPr>
          <a:xfrm>
            <a:off x="4572000" y="1300163"/>
            <a:ext cx="838200" cy="461962"/>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a:p>
        </p:txBody>
      </p:sp>
      <p:sp>
        <p:nvSpPr>
          <p:cNvPr id="123959" name="TextBox 13"/>
          <p:cNvSpPr txBox="1">
            <a:spLocks noChangeArrowheads="1"/>
          </p:cNvSpPr>
          <p:nvPr/>
        </p:nvSpPr>
        <p:spPr bwMode="auto">
          <a:xfrm>
            <a:off x="3048000" y="2736850"/>
            <a:ext cx="1981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1800" i="1">
                <a:solidFill>
                  <a:srgbClr val="CCFFCC"/>
                </a:solidFill>
              </a:rPr>
              <a:t>Functions</a:t>
            </a:r>
          </a:p>
        </p:txBody>
      </p:sp>
    </p:spTree>
    <p:extLst>
      <p:ext uri="{BB962C8B-B14F-4D97-AF65-F5344CB8AC3E}">
        <p14:creationId xmlns:p14="http://schemas.microsoft.com/office/powerpoint/2010/main" val="38194051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descr="Screen Shot 2016-03-05 at 5.08.0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94000" y="1219200"/>
            <a:ext cx="3378200" cy="2362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Rectangle 2"/>
          <p:cNvSpPr txBox="1">
            <a:spLocks noChangeArrowheads="1"/>
          </p:cNvSpPr>
          <p:nvPr/>
        </p:nvSpPr>
        <p:spPr bwMode="auto">
          <a:xfrm>
            <a:off x="381000" y="0"/>
            <a:ext cx="8382000" cy="1219200"/>
          </a:xfrm>
          <a:prstGeom prst="rect">
            <a:avLst/>
          </a:prstGeom>
          <a:noFill/>
          <a:ln w="12700">
            <a:noFill/>
            <a:miter lim="800000"/>
            <a:headEnd/>
            <a:tailEnd/>
          </a:ln>
        </p:spPr>
        <p:txBody>
          <a:bodyPr lIns="90487" tIns="44450" rIns="90487" bIns="44450" anchor="b"/>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4400"/>
              <a:t>Amino Acids</a:t>
            </a:r>
          </a:p>
          <a:p>
            <a:pPr algn="ctr" eaLnBrk="1" hangingPunct="1"/>
            <a:r>
              <a:rPr lang="en-US" sz="3600"/>
              <a:t>Legos of Chemical Biology</a:t>
            </a:r>
          </a:p>
        </p:txBody>
      </p:sp>
      <p:sp>
        <p:nvSpPr>
          <p:cNvPr id="17412" name="Rectangle 12"/>
          <p:cNvSpPr>
            <a:spLocks noChangeArrowheads="1"/>
          </p:cNvSpPr>
          <p:nvPr/>
        </p:nvSpPr>
        <p:spPr bwMode="auto">
          <a:xfrm>
            <a:off x="885825" y="1246188"/>
            <a:ext cx="80295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dirty="0"/>
              <a:t>Amino acids </a:t>
            </a:r>
            <a:r>
              <a:rPr lang="en-US" sz="2000" dirty="0" smtClean="0"/>
              <a:t>containing </a:t>
            </a:r>
            <a:r>
              <a:rPr lang="en-US" sz="2000" dirty="0">
                <a:solidFill>
                  <a:srgbClr val="008000"/>
                </a:solidFill>
              </a:rPr>
              <a:t>carbon, hydrogen, oxygen, </a:t>
            </a:r>
            <a:r>
              <a:rPr lang="en-US" sz="2000" dirty="0"/>
              <a:t>and </a:t>
            </a:r>
            <a:r>
              <a:rPr lang="en-US" sz="2000" dirty="0">
                <a:solidFill>
                  <a:srgbClr val="008000"/>
                </a:solidFill>
              </a:rPr>
              <a:t>nitrogen,</a:t>
            </a:r>
            <a:r>
              <a:rPr lang="en-US" sz="2000" dirty="0"/>
              <a:t> which resemble the following shapes &amp; structural components</a:t>
            </a:r>
          </a:p>
        </p:txBody>
      </p:sp>
      <p:sp>
        <p:nvSpPr>
          <p:cNvPr id="17413" name="Rectangle 13"/>
          <p:cNvSpPr>
            <a:spLocks noChangeArrowheads="1"/>
          </p:cNvSpPr>
          <p:nvPr/>
        </p:nvSpPr>
        <p:spPr bwMode="auto">
          <a:xfrm>
            <a:off x="533400" y="3200400"/>
            <a:ext cx="8258175"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charset="0"/>
              <a:buChar char="•"/>
            </a:pPr>
            <a:r>
              <a:rPr lang="en-US" sz="2000" dirty="0"/>
              <a:t>20 different amino acids are encoded </a:t>
            </a:r>
            <a:r>
              <a:rPr lang="en-US" sz="2000" dirty="0" smtClean="0"/>
              <a:t>in humans’ genetic </a:t>
            </a:r>
            <a:r>
              <a:rPr lang="en-US" sz="2000" dirty="0"/>
              <a:t>code, which is archived in DNA.</a:t>
            </a:r>
          </a:p>
          <a:p>
            <a:endParaRPr lang="en-US" sz="2000" dirty="0"/>
          </a:p>
          <a:p>
            <a:pPr>
              <a:buFont typeface="Arial" charset="0"/>
              <a:buChar char="•"/>
            </a:pPr>
            <a:r>
              <a:rPr lang="en-US" sz="2000" dirty="0"/>
              <a:t>Hundreds of amino acids link together with amide (peptide) bonds to form proteins, which </a:t>
            </a:r>
            <a:r>
              <a:rPr lang="en-US" sz="2000" dirty="0" smtClean="0"/>
              <a:t>provide the </a:t>
            </a:r>
            <a:r>
              <a:rPr lang="en-US" sz="2000" dirty="0"/>
              <a:t>machinery </a:t>
            </a:r>
            <a:r>
              <a:rPr lang="en-US" sz="2000" dirty="0" smtClean="0"/>
              <a:t>and molecular backbone for </a:t>
            </a:r>
            <a:r>
              <a:rPr lang="en-US" sz="2000" dirty="0"/>
              <a:t>the chemistry of life.</a:t>
            </a:r>
          </a:p>
          <a:p>
            <a:endParaRPr lang="en-US" sz="2000" dirty="0"/>
          </a:p>
          <a:p>
            <a:pPr>
              <a:buFont typeface="Arial" charset="0"/>
              <a:buChar char="•"/>
            </a:pPr>
            <a:r>
              <a:rPr lang="en-US" sz="2000" dirty="0"/>
              <a:t>There are less than 20,000 total proteins produced from humans</a:t>
            </a:r>
            <a:r>
              <a:rPr lang="ja-JP" altLang="en-US" sz="2000" dirty="0"/>
              <a:t>’</a:t>
            </a:r>
            <a:r>
              <a:rPr lang="en-US" sz="2000" dirty="0"/>
              <a:t> entire genome, each coded by a specific gene in DNA</a:t>
            </a:r>
            <a:r>
              <a:rPr lang="ja-JP" altLang="en-US" sz="2000" dirty="0"/>
              <a:t>’</a:t>
            </a:r>
            <a:r>
              <a:rPr lang="en-US" sz="2000" dirty="0"/>
              <a:t>s ~3 billion genetic bases.</a:t>
            </a:r>
          </a:p>
        </p:txBody>
      </p:sp>
      <p:sp>
        <p:nvSpPr>
          <p:cNvPr id="17414" name="Rectangle 5">
            <a:hlinkClick r:id="rId4"/>
          </p:cNvPr>
          <p:cNvSpPr>
            <a:spLocks noChangeArrowheads="1"/>
          </p:cNvSpPr>
          <p:nvPr/>
        </p:nvSpPr>
        <p:spPr bwMode="auto">
          <a:xfrm>
            <a:off x="0" y="6273800"/>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b="0">
                <a:latin typeface="Arial" charset="0"/>
                <a:cs typeface="Arial" charset="0"/>
              </a:rPr>
              <a:t>http://chem.libretexts.org/LibreTexts/Diablo_Valley_College/DVC_Chem_106%3A_Rusay/Amino_Acids</a:t>
            </a:r>
          </a:p>
        </p:txBody>
      </p:sp>
    </p:spTree>
    <p:extLst>
      <p:ext uri="{BB962C8B-B14F-4D97-AF65-F5344CB8AC3E}">
        <p14:creationId xmlns:p14="http://schemas.microsoft.com/office/powerpoint/2010/main" val="1466218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2"/>
          <p:cNvSpPr txBox="1">
            <a:spLocks noChangeArrowheads="1"/>
          </p:cNvSpPr>
          <p:nvPr/>
        </p:nvSpPr>
        <p:spPr bwMode="auto">
          <a:xfrm>
            <a:off x="381000" y="0"/>
            <a:ext cx="8382000" cy="1219200"/>
          </a:xfrm>
          <a:prstGeom prst="rect">
            <a:avLst/>
          </a:prstGeom>
          <a:noFill/>
          <a:ln w="12700">
            <a:noFill/>
            <a:miter lim="800000"/>
            <a:headEnd/>
            <a:tailEnd/>
          </a:ln>
        </p:spPr>
        <p:txBody>
          <a:bodyPr lIns="90487" tIns="44450" rIns="90487" bIns="44450" anchor="b"/>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4400"/>
              <a:t>Amino Acids</a:t>
            </a:r>
          </a:p>
          <a:p>
            <a:pPr algn="ctr" eaLnBrk="1" hangingPunct="1"/>
            <a:r>
              <a:rPr lang="en-US" sz="3600"/>
              <a:t>Legos of Chemical Biology</a:t>
            </a:r>
          </a:p>
        </p:txBody>
      </p:sp>
      <p:sp>
        <p:nvSpPr>
          <p:cNvPr id="19459" name="Rectangle 12"/>
          <p:cNvSpPr>
            <a:spLocks noChangeArrowheads="1"/>
          </p:cNvSpPr>
          <p:nvPr/>
        </p:nvSpPr>
        <p:spPr bwMode="auto">
          <a:xfrm>
            <a:off x="885825" y="1246188"/>
            <a:ext cx="8029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a:t>All amino acids contain C, H, O, and N; two, </a:t>
            </a:r>
            <a:r>
              <a:rPr lang="en-US" sz="2000">
                <a:solidFill>
                  <a:srgbClr val="FF0000"/>
                </a:solidFill>
              </a:rPr>
              <a:t>C</a:t>
            </a:r>
            <a:r>
              <a:rPr lang="en-US" sz="2000"/>
              <a:t> &amp; </a:t>
            </a:r>
            <a:r>
              <a:rPr lang="en-US" sz="2000">
                <a:solidFill>
                  <a:srgbClr val="FF0000"/>
                </a:solidFill>
              </a:rPr>
              <a:t>M.</a:t>
            </a:r>
            <a:r>
              <a:rPr lang="en-US" sz="2000"/>
              <a:t> also have sulfur. </a:t>
            </a:r>
          </a:p>
        </p:txBody>
      </p:sp>
      <p:sp>
        <p:nvSpPr>
          <p:cNvPr id="19460" name="Rectangle 5">
            <a:hlinkClick r:id="rId3"/>
          </p:cNvPr>
          <p:cNvSpPr>
            <a:spLocks noChangeArrowheads="1"/>
          </p:cNvSpPr>
          <p:nvPr/>
        </p:nvSpPr>
        <p:spPr bwMode="auto">
          <a:xfrm>
            <a:off x="0" y="6273800"/>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b="0">
                <a:latin typeface="Arial" charset="0"/>
                <a:cs typeface="Arial" charset="0"/>
              </a:rPr>
              <a:t>http://chem.libretexts.org/LibreTexts/Diablo_Valley_College/DVC_Chem_106%3A_Rusay/Amino_Acids</a:t>
            </a:r>
          </a:p>
        </p:txBody>
      </p:sp>
      <p:pic>
        <p:nvPicPr>
          <p:cNvPr id="19461" name="Picture 5" descr="Screen Shot 2016-11-10 at 3.02.22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905000"/>
            <a:ext cx="7620000" cy="391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Screen Shot 2018-05-12 at 3.47.33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74850" y="1955800"/>
            <a:ext cx="5194300" cy="391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1330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13" y="477838"/>
            <a:ext cx="8535987" cy="590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onut 3"/>
          <p:cNvSpPr/>
          <p:nvPr/>
        </p:nvSpPr>
        <p:spPr bwMode="auto">
          <a:xfrm>
            <a:off x="3581400" y="3886200"/>
            <a:ext cx="1676400" cy="1600200"/>
          </a:xfrm>
          <a:prstGeom prst="donut">
            <a:avLst>
              <a:gd name="adj" fmla="val 3086"/>
            </a:avLst>
          </a:prstGeom>
          <a:solidFill>
            <a:schemeClr val="accent1"/>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41988" name="TextBox 4"/>
          <p:cNvSpPr txBox="1">
            <a:spLocks noChangeArrowheads="1"/>
          </p:cNvSpPr>
          <p:nvPr/>
        </p:nvSpPr>
        <p:spPr bwMode="auto">
          <a:xfrm>
            <a:off x="3429000" y="6172200"/>
            <a:ext cx="218598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2600" b="0">
                <a:latin typeface="Arial" charset="0"/>
                <a:cs typeface="Arial" charset="0"/>
              </a:rPr>
              <a:t>(</a:t>
            </a:r>
            <a:r>
              <a:rPr lang="en-US" sz="2600" b="0">
                <a:solidFill>
                  <a:srgbClr val="800000"/>
                </a:solidFill>
                <a:latin typeface="Arial" charset="0"/>
                <a:cs typeface="Arial" charset="0"/>
              </a:rPr>
              <a:t>Amide bond</a:t>
            </a:r>
            <a:r>
              <a:rPr lang="en-US" sz="2600" b="0">
                <a:latin typeface="Arial" charset="0"/>
                <a:cs typeface="Arial" charset="0"/>
              </a:rPr>
              <a:t>)</a:t>
            </a:r>
          </a:p>
        </p:txBody>
      </p:sp>
    </p:spTree>
    <p:extLst>
      <p:ext uri="{BB962C8B-B14F-4D97-AF65-F5344CB8AC3E}">
        <p14:creationId xmlns:p14="http://schemas.microsoft.com/office/powerpoint/2010/main" val="80262140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2" descr="FG01_01-29T05UN.JPG                                            000807DD WORKAS101                      B90835D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 y="38100"/>
            <a:ext cx="9040813" cy="678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Rectangle 3"/>
          <p:cNvSpPr>
            <a:spLocks noGrp="1" noChangeArrowheads="1"/>
          </p:cNvSpPr>
          <p:nvPr>
            <p:ph type="title" idx="4294967295"/>
          </p:nvPr>
        </p:nvSpPr>
        <p:spPr>
          <a:xfrm>
            <a:off x="533400" y="457200"/>
            <a:ext cx="8229600" cy="1143000"/>
          </a:xfrm>
        </p:spPr>
        <p:txBody>
          <a:bodyPr/>
          <a:lstStyle/>
          <a:p>
            <a:pPr algn="ctr"/>
            <a:r>
              <a:rPr lang="en-US" sz="3600" dirty="0">
                <a:effectLst>
                  <a:outerShdw blurRad="38100" dist="38100" dir="2700000" algn="tl">
                    <a:srgbClr val="DDDDDD"/>
                  </a:outerShdw>
                </a:effectLst>
                <a:latin typeface="Times New Roman" charset="0"/>
                <a:ea typeface="ＭＳ Ｐゴシック" charset="0"/>
                <a:cs typeface="ＭＳ Ｐゴシック" charset="0"/>
              </a:rPr>
              <a:t>Representing Organic Molecules</a:t>
            </a:r>
            <a:br>
              <a:rPr lang="en-US" sz="3600" dirty="0">
                <a:effectLst>
                  <a:outerShdw blurRad="38100" dist="38100" dir="2700000" algn="tl">
                    <a:srgbClr val="DDDDDD"/>
                  </a:outerShdw>
                </a:effectLst>
                <a:latin typeface="Times New Roman" charset="0"/>
                <a:ea typeface="ＭＳ Ｐゴシック" charset="0"/>
                <a:cs typeface="ＭＳ Ｐゴシック" charset="0"/>
              </a:rPr>
            </a:br>
            <a:r>
              <a:rPr lang="en-US" sz="2800"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Common Formulas &amp; Drawings</a:t>
            </a:r>
          </a:p>
        </p:txBody>
      </p:sp>
      <p:sp>
        <p:nvSpPr>
          <p:cNvPr id="25605" name="Text Box 5"/>
          <p:cNvSpPr txBox="1">
            <a:spLocks noChangeArrowheads="1"/>
          </p:cNvSpPr>
          <p:nvPr/>
        </p:nvSpPr>
        <p:spPr bwMode="auto">
          <a:xfrm>
            <a:off x="401638" y="2133600"/>
            <a:ext cx="27813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a:solidFill>
                  <a:srgbClr val="9F1722"/>
                </a:solidFill>
              </a:rPr>
              <a:t>Molecular formula:</a:t>
            </a:r>
            <a:r>
              <a:rPr lang="en-US"/>
              <a:t> </a:t>
            </a:r>
          </a:p>
        </p:txBody>
      </p:sp>
      <p:sp>
        <p:nvSpPr>
          <p:cNvPr id="25606" name="Text Box 7"/>
          <p:cNvSpPr txBox="1">
            <a:spLocks noChangeArrowheads="1"/>
          </p:cNvSpPr>
          <p:nvPr/>
        </p:nvSpPr>
        <p:spPr bwMode="auto">
          <a:xfrm>
            <a:off x="4876800" y="2286000"/>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spcBef>
                <a:spcPct val="50000"/>
              </a:spcBef>
            </a:pPr>
            <a:endParaRPr lang="en-US"/>
          </a:p>
        </p:txBody>
      </p:sp>
      <p:sp>
        <p:nvSpPr>
          <p:cNvPr id="25607" name="Text Box 8"/>
          <p:cNvSpPr txBox="1">
            <a:spLocks noChangeArrowheads="1"/>
          </p:cNvSpPr>
          <p:nvPr/>
        </p:nvSpPr>
        <p:spPr bwMode="auto">
          <a:xfrm>
            <a:off x="5149850" y="2117725"/>
            <a:ext cx="2814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a:solidFill>
                  <a:srgbClr val="9F1722"/>
                </a:solidFill>
              </a:rPr>
              <a:t>Empirical Formula:</a:t>
            </a:r>
          </a:p>
        </p:txBody>
      </p:sp>
      <p:sp>
        <p:nvSpPr>
          <p:cNvPr id="25608" name="Rectangle 9"/>
          <p:cNvSpPr>
            <a:spLocks noChangeArrowheads="1"/>
          </p:cNvSpPr>
          <p:nvPr/>
        </p:nvSpPr>
        <p:spPr bwMode="auto">
          <a:xfrm>
            <a:off x="2438400" y="3886200"/>
            <a:ext cx="449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solidFill>
                  <a:srgbClr val="9F1722"/>
                </a:solidFill>
              </a:rPr>
              <a:t>Bond-Line Structure:</a:t>
            </a:r>
            <a:endParaRPr lang="en-US"/>
          </a:p>
        </p:txBody>
      </p:sp>
      <p:sp>
        <p:nvSpPr>
          <p:cNvPr id="48138" name="Text Box 10"/>
          <p:cNvSpPr txBox="1">
            <a:spLocks noChangeArrowheads="1"/>
          </p:cNvSpPr>
          <p:nvPr/>
        </p:nvSpPr>
        <p:spPr bwMode="auto">
          <a:xfrm>
            <a:off x="2895600" y="2209800"/>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spcBef>
                <a:spcPct val="50000"/>
              </a:spcBef>
            </a:pPr>
            <a:r>
              <a:rPr lang="en-US" sz="2000"/>
              <a:t>C</a:t>
            </a:r>
            <a:r>
              <a:rPr lang="en-US" sz="2000" baseline="-25000"/>
              <a:t>7</a:t>
            </a:r>
            <a:r>
              <a:rPr lang="en-US" sz="2000"/>
              <a:t>H</a:t>
            </a:r>
            <a:r>
              <a:rPr lang="en-US" sz="2000" baseline="-25000"/>
              <a:t>16</a:t>
            </a:r>
            <a:r>
              <a:rPr lang="en-US" sz="2000"/>
              <a:t>O</a:t>
            </a:r>
          </a:p>
        </p:txBody>
      </p:sp>
      <p:sp>
        <p:nvSpPr>
          <p:cNvPr id="48139" name="Text Box 11"/>
          <p:cNvSpPr txBox="1">
            <a:spLocks noChangeArrowheads="1"/>
          </p:cNvSpPr>
          <p:nvPr/>
        </p:nvSpPr>
        <p:spPr bwMode="auto">
          <a:xfrm>
            <a:off x="7620000" y="2193925"/>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spcBef>
                <a:spcPct val="50000"/>
              </a:spcBef>
            </a:pPr>
            <a:r>
              <a:rPr lang="en-US" sz="2000"/>
              <a:t>C</a:t>
            </a:r>
            <a:r>
              <a:rPr lang="en-US" sz="2000" baseline="-25000"/>
              <a:t>7</a:t>
            </a:r>
            <a:r>
              <a:rPr lang="en-US" sz="2000"/>
              <a:t>H</a:t>
            </a:r>
            <a:r>
              <a:rPr lang="en-US" sz="2000" baseline="-25000"/>
              <a:t>16</a:t>
            </a:r>
            <a:r>
              <a:rPr lang="en-US" sz="2000"/>
              <a:t>O</a:t>
            </a:r>
          </a:p>
        </p:txBody>
      </p:sp>
      <p:graphicFrame>
        <p:nvGraphicFramePr>
          <p:cNvPr id="48140" name="Object 12"/>
          <p:cNvGraphicFramePr>
            <a:graphicFrameLocks noChangeAspect="1"/>
          </p:cNvGraphicFramePr>
          <p:nvPr/>
        </p:nvGraphicFramePr>
        <p:xfrm>
          <a:off x="3352800" y="4267200"/>
          <a:ext cx="2676525" cy="1309688"/>
        </p:xfrm>
        <a:graphic>
          <a:graphicData uri="http://schemas.openxmlformats.org/presentationml/2006/ole">
            <mc:AlternateContent xmlns:mc="http://schemas.openxmlformats.org/markup-compatibility/2006">
              <mc:Choice xmlns:v="urn:schemas-microsoft-com:vml" Requires="v">
                <p:oleObj spid="_x0000_s1048" name="Document" r:id="rId5" imgW="1346200" imgH="660400" progId="Word.Document.8">
                  <p:embed/>
                </p:oleObj>
              </mc:Choice>
              <mc:Fallback>
                <p:oleObj name="Document" r:id="rId5" imgW="1346200" imgH="660400" progId="Word.Documen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2800" y="4267200"/>
                        <a:ext cx="2676525" cy="1309688"/>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5611" name="Rectangle 9"/>
          <p:cNvSpPr>
            <a:spLocks noChangeArrowheads="1"/>
          </p:cNvSpPr>
          <p:nvPr/>
        </p:nvSpPr>
        <p:spPr bwMode="auto">
          <a:xfrm>
            <a:off x="2438400" y="2819400"/>
            <a:ext cx="449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solidFill>
                  <a:srgbClr val="9F1722"/>
                </a:solidFill>
              </a:rPr>
              <a:t>Condensed Structure:</a:t>
            </a:r>
            <a:endParaRPr lang="en-US"/>
          </a:p>
        </p:txBody>
      </p:sp>
      <p:sp>
        <p:nvSpPr>
          <p:cNvPr id="12" name="Rectangle 3"/>
          <p:cNvSpPr txBox="1">
            <a:spLocks noChangeArrowheads="1"/>
          </p:cNvSpPr>
          <p:nvPr/>
        </p:nvSpPr>
        <p:spPr bwMode="auto">
          <a:xfrm>
            <a:off x="609600" y="5576888"/>
            <a:ext cx="8229600" cy="1143000"/>
          </a:xfrm>
          <a:prstGeom prst="rect">
            <a:avLst/>
          </a:prstGeom>
          <a:solidFill>
            <a:schemeClr val="accent4">
              <a:lumMod val="20000"/>
              <a:lumOff val="80000"/>
            </a:schemeClr>
          </a:solidFill>
          <a:ln>
            <a:solidFill>
              <a:schemeClr val="tx1">
                <a:lumMod val="50000"/>
                <a:lumOff val="50000"/>
              </a:schemeClr>
            </a:solidFill>
          </a:ln>
          <a:extLs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a:lstStyle>
          <a:p>
            <a:r>
              <a:rPr lang="en-US" sz="3600" dirty="0" smtClean="0">
                <a:effectLst>
                  <a:outerShdw blurRad="38100" dist="38100" dir="2700000" algn="tl">
                    <a:srgbClr val="DDDDDD"/>
                  </a:outerShdw>
                </a:effectLst>
                <a:latin typeface="Times New Roman" charset="0"/>
                <a:ea typeface="ＭＳ Ｐゴシック" charset="0"/>
                <a:cs typeface="ＭＳ Ｐゴシック" charset="0"/>
              </a:rPr>
              <a:t>Organic Molecular Jeopardy</a:t>
            </a:r>
            <a:br>
              <a:rPr lang="en-US" sz="3600" dirty="0" smtClean="0">
                <a:effectLst>
                  <a:outerShdw blurRad="38100" dist="38100" dir="2700000" algn="tl">
                    <a:srgbClr val="DDDDDD"/>
                  </a:outerShdw>
                </a:effectLst>
                <a:latin typeface="Times New Roman" charset="0"/>
                <a:ea typeface="ＭＳ Ｐゴシック" charset="0"/>
                <a:cs typeface="ＭＳ Ｐゴシック" charset="0"/>
              </a:rPr>
            </a:br>
            <a:r>
              <a:rPr lang="en-US" sz="2800" dirty="0" smtClean="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Team Selection</a:t>
            </a:r>
            <a:endParaRPr lang="en-US" sz="2800"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6082969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1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1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8" grpId="0"/>
      <p:bldP spid="48139" grpId="0"/>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 descr="Screen Shot 2018-09-20 at 5.01.50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89050" y="3200400"/>
            <a:ext cx="6878638" cy="29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Box 3"/>
          <p:cNvSpPr txBox="1">
            <a:spLocks noChangeArrowheads="1"/>
          </p:cNvSpPr>
          <p:nvPr/>
        </p:nvSpPr>
        <p:spPr bwMode="auto">
          <a:xfrm>
            <a:off x="3657600" y="2814638"/>
            <a:ext cx="2590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a:solidFill>
                  <a:srgbClr val="FF0000"/>
                </a:solidFill>
              </a:rPr>
              <a:t>Front of Lab</a:t>
            </a:r>
          </a:p>
        </p:txBody>
      </p:sp>
      <p:sp>
        <p:nvSpPr>
          <p:cNvPr id="16389" name="TextBox 29"/>
          <p:cNvSpPr txBox="1">
            <a:spLocks noChangeArrowheads="1"/>
          </p:cNvSpPr>
          <p:nvPr/>
        </p:nvSpPr>
        <p:spPr bwMode="auto">
          <a:xfrm>
            <a:off x="2590800" y="4268788"/>
            <a:ext cx="381000"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A</a:t>
            </a:r>
            <a:endParaRPr lang="en-US" dirty="0"/>
          </a:p>
        </p:txBody>
      </p:sp>
      <p:sp>
        <p:nvSpPr>
          <p:cNvPr id="16390" name="TextBox 30"/>
          <p:cNvSpPr txBox="1">
            <a:spLocks noChangeArrowheads="1"/>
          </p:cNvSpPr>
          <p:nvPr/>
        </p:nvSpPr>
        <p:spPr bwMode="auto">
          <a:xfrm>
            <a:off x="3314700" y="4268788"/>
            <a:ext cx="381000"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B</a:t>
            </a:r>
            <a:endParaRPr lang="en-US" dirty="0"/>
          </a:p>
        </p:txBody>
      </p:sp>
      <p:sp>
        <p:nvSpPr>
          <p:cNvPr id="16391" name="TextBox 31"/>
          <p:cNvSpPr txBox="1">
            <a:spLocks noChangeArrowheads="1"/>
          </p:cNvSpPr>
          <p:nvPr/>
        </p:nvSpPr>
        <p:spPr bwMode="auto">
          <a:xfrm>
            <a:off x="4152900" y="4268788"/>
            <a:ext cx="381000"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smtClean="0"/>
              <a:t>C</a:t>
            </a:r>
            <a:endParaRPr lang="en-US" dirty="0"/>
          </a:p>
        </p:txBody>
      </p:sp>
      <p:sp>
        <p:nvSpPr>
          <p:cNvPr id="16392" name="TextBox 32"/>
          <p:cNvSpPr txBox="1">
            <a:spLocks noChangeArrowheads="1"/>
          </p:cNvSpPr>
          <p:nvPr/>
        </p:nvSpPr>
        <p:spPr bwMode="auto">
          <a:xfrm>
            <a:off x="4914900" y="4268788"/>
            <a:ext cx="381000"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smtClean="0"/>
              <a:t>D</a:t>
            </a:r>
            <a:endParaRPr lang="en-US" dirty="0"/>
          </a:p>
        </p:txBody>
      </p:sp>
      <p:sp>
        <p:nvSpPr>
          <p:cNvPr id="16393" name="TextBox 33"/>
          <p:cNvSpPr txBox="1">
            <a:spLocks noChangeArrowheads="1"/>
          </p:cNvSpPr>
          <p:nvPr/>
        </p:nvSpPr>
        <p:spPr bwMode="auto">
          <a:xfrm>
            <a:off x="5753100" y="4267200"/>
            <a:ext cx="3810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E</a:t>
            </a:r>
            <a:endParaRPr lang="en-US" dirty="0"/>
          </a:p>
        </p:txBody>
      </p:sp>
      <p:sp>
        <p:nvSpPr>
          <p:cNvPr id="16394" name="TextBox 34"/>
          <p:cNvSpPr txBox="1">
            <a:spLocks noChangeArrowheads="1"/>
          </p:cNvSpPr>
          <p:nvPr/>
        </p:nvSpPr>
        <p:spPr bwMode="auto">
          <a:xfrm>
            <a:off x="6496050" y="4268788"/>
            <a:ext cx="381000"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dirty="0"/>
          </a:p>
        </p:txBody>
      </p:sp>
      <p:sp>
        <p:nvSpPr>
          <p:cNvPr id="18" name="Rectangle 3"/>
          <p:cNvSpPr txBox="1">
            <a:spLocks noChangeArrowheads="1"/>
          </p:cNvSpPr>
          <p:nvPr/>
        </p:nvSpPr>
        <p:spPr bwMode="auto">
          <a:xfrm>
            <a:off x="577219" y="228600"/>
            <a:ext cx="8229600" cy="1143000"/>
          </a:xfrm>
          <a:prstGeom prst="rect">
            <a:avLst/>
          </a:prstGeom>
          <a:solidFill>
            <a:schemeClr val="accent4">
              <a:lumMod val="20000"/>
              <a:lumOff val="80000"/>
            </a:schemeClr>
          </a:solidFill>
          <a:ln>
            <a:solidFill>
              <a:schemeClr val="tx1">
                <a:lumMod val="50000"/>
                <a:lumOff val="50000"/>
              </a:schemeClr>
            </a:solidFill>
          </a:ln>
          <a:extLs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a:lstStyle>
          <a:p>
            <a:r>
              <a:rPr lang="en-US" sz="3600" dirty="0" smtClean="0">
                <a:effectLst>
                  <a:outerShdw blurRad="38100" dist="38100" dir="2700000" algn="tl">
                    <a:srgbClr val="DDDDDD"/>
                  </a:outerShdw>
                </a:effectLst>
                <a:latin typeface="Times New Roman" charset="0"/>
                <a:ea typeface="ＭＳ Ｐゴシック" charset="0"/>
                <a:cs typeface="ＭＳ Ｐゴシック" charset="0"/>
              </a:rPr>
              <a:t>Organic Molecular Jeopardy</a:t>
            </a:r>
            <a:br>
              <a:rPr lang="en-US" sz="3600" dirty="0" smtClean="0">
                <a:effectLst>
                  <a:outerShdw blurRad="38100" dist="38100" dir="2700000" algn="tl">
                    <a:srgbClr val="DDDDDD"/>
                  </a:outerShdw>
                </a:effectLst>
                <a:latin typeface="Times New Roman" charset="0"/>
                <a:ea typeface="ＭＳ Ｐゴシック" charset="0"/>
                <a:cs typeface="ＭＳ Ｐゴシック" charset="0"/>
              </a:rPr>
            </a:br>
            <a:r>
              <a:rPr lang="en-US" sz="2800" dirty="0" smtClean="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Team Selection</a:t>
            </a:r>
            <a:endParaRPr lang="en-US" sz="2800"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2" name="Rectangle 1"/>
          <p:cNvSpPr/>
          <p:nvPr/>
        </p:nvSpPr>
        <p:spPr>
          <a:xfrm>
            <a:off x="1600200" y="1725109"/>
            <a:ext cx="6254750" cy="1089529"/>
          </a:xfrm>
          <a:prstGeom prst="rect">
            <a:avLst/>
          </a:prstGeom>
        </p:spPr>
        <p:txBody>
          <a:bodyPr wrap="square">
            <a:spAutoFit/>
          </a:bodyPr>
          <a:lstStyle/>
          <a:p>
            <a:pPr marL="565150" indent="-565150" eaLnBrk="0" hangingPunct="0">
              <a:spcBef>
                <a:spcPct val="70000"/>
              </a:spcBef>
            </a:pPr>
            <a:r>
              <a:rPr lang="en-US" dirty="0"/>
              <a:t>Pick a </a:t>
            </a:r>
            <a:r>
              <a:rPr lang="en-US" dirty="0" smtClean="0"/>
              <a:t>card</a:t>
            </a:r>
            <a:r>
              <a:rPr lang="en-US" dirty="0"/>
              <a:t> </a:t>
            </a:r>
            <a:r>
              <a:rPr lang="en-US" dirty="0" smtClean="0"/>
              <a:t>&amp; </a:t>
            </a:r>
            <a:r>
              <a:rPr lang="en-US" dirty="0"/>
              <a:t>w</a:t>
            </a:r>
            <a:r>
              <a:rPr lang="en-US" dirty="0" smtClean="0"/>
              <a:t>rite your name on the card.</a:t>
            </a:r>
            <a:endParaRPr lang="en-US" dirty="0"/>
          </a:p>
          <a:p>
            <a:pPr marL="565150" indent="-565150" eaLnBrk="0" hangingPunct="0">
              <a:spcBef>
                <a:spcPct val="70000"/>
              </a:spcBef>
            </a:pPr>
            <a:r>
              <a:rPr lang="en-US" dirty="0"/>
              <a:t>Go to </a:t>
            </a:r>
            <a:r>
              <a:rPr lang="en-US" dirty="0" smtClean="0"/>
              <a:t>the lab </a:t>
            </a:r>
            <a:r>
              <a:rPr lang="en-US" dirty="0"/>
              <a:t>location </a:t>
            </a:r>
            <a:r>
              <a:rPr lang="en-US" dirty="0" smtClean="0"/>
              <a:t>noted on </a:t>
            </a:r>
            <a:r>
              <a:rPr lang="en-US" dirty="0"/>
              <a:t>the </a:t>
            </a:r>
            <a:r>
              <a:rPr lang="en-US" dirty="0" smtClean="0"/>
              <a:t>map.</a:t>
            </a:r>
            <a:endParaRPr lang="en-US" dirty="0"/>
          </a:p>
        </p:txBody>
      </p:sp>
    </p:spTree>
    <p:extLst>
      <p:ext uri="{BB962C8B-B14F-4D97-AF65-F5344CB8AC3E}">
        <p14:creationId xmlns:p14="http://schemas.microsoft.com/office/powerpoint/2010/main" val="41713449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Text Box 7"/>
          <p:cNvSpPr txBox="1">
            <a:spLocks noChangeArrowheads="1"/>
          </p:cNvSpPr>
          <p:nvPr/>
        </p:nvSpPr>
        <p:spPr bwMode="auto">
          <a:xfrm>
            <a:off x="4876800" y="2286000"/>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spcBef>
                <a:spcPct val="50000"/>
              </a:spcBef>
            </a:pPr>
            <a:endParaRPr lang="en-US"/>
          </a:p>
        </p:txBody>
      </p:sp>
      <p:sp>
        <p:nvSpPr>
          <p:cNvPr id="12" name="Rectangle 3"/>
          <p:cNvSpPr txBox="1">
            <a:spLocks noChangeArrowheads="1"/>
          </p:cNvSpPr>
          <p:nvPr/>
        </p:nvSpPr>
        <p:spPr bwMode="auto">
          <a:xfrm>
            <a:off x="577219" y="304800"/>
            <a:ext cx="8229600" cy="1143000"/>
          </a:xfrm>
          <a:prstGeom prst="rect">
            <a:avLst/>
          </a:prstGeom>
          <a:solidFill>
            <a:schemeClr val="accent4">
              <a:lumMod val="20000"/>
              <a:lumOff val="80000"/>
            </a:schemeClr>
          </a:solidFill>
          <a:ln>
            <a:solidFill>
              <a:schemeClr val="tx1">
                <a:lumMod val="50000"/>
                <a:lumOff val="50000"/>
              </a:schemeClr>
            </a:solidFill>
          </a:ln>
          <a:extLs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a:lstStyle>
          <a:p>
            <a:r>
              <a:rPr lang="en-US" sz="3600" dirty="0" smtClean="0">
                <a:effectLst>
                  <a:outerShdw blurRad="38100" dist="38100" dir="2700000" algn="tl">
                    <a:srgbClr val="DDDDDD"/>
                  </a:outerShdw>
                </a:effectLst>
                <a:latin typeface="Times New Roman" charset="0"/>
                <a:ea typeface="ＭＳ Ｐゴシック" charset="0"/>
                <a:cs typeface="ＭＳ Ｐゴシック" charset="0"/>
              </a:rPr>
              <a:t>Organic Molecular Jeopardy</a:t>
            </a:r>
            <a:br>
              <a:rPr lang="en-US" sz="3600" dirty="0" smtClean="0">
                <a:effectLst>
                  <a:outerShdw blurRad="38100" dist="38100" dir="2700000" algn="tl">
                    <a:srgbClr val="DDDDDD"/>
                  </a:outerShdw>
                </a:effectLst>
                <a:latin typeface="Times New Roman" charset="0"/>
                <a:ea typeface="ＭＳ Ｐゴシック" charset="0"/>
                <a:cs typeface="ＭＳ Ｐゴシック" charset="0"/>
              </a:rPr>
            </a:br>
            <a:r>
              <a:rPr lang="en-US" sz="2800" dirty="0" smtClean="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Team </a:t>
            </a:r>
            <a:r>
              <a:rPr lang="en-US" sz="2800" dirty="0" smtClean="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Reporting</a:t>
            </a:r>
            <a:endParaRPr lang="en-US" sz="2800"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4" name="Rectangle 3"/>
          <p:cNvSpPr>
            <a:spLocks noChangeArrowheads="1"/>
          </p:cNvSpPr>
          <p:nvPr/>
        </p:nvSpPr>
        <p:spPr bwMode="auto">
          <a:xfrm>
            <a:off x="381000" y="1600200"/>
            <a:ext cx="8534400"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lstStyle/>
          <a:p>
            <a:pPr marL="565150" indent="-565150" eaLnBrk="0" hangingPunct="0">
              <a:spcBef>
                <a:spcPct val="70000"/>
              </a:spcBef>
            </a:pPr>
            <a:r>
              <a:rPr lang="en-US" i="1" dirty="0" smtClean="0"/>
              <a:t>Select </a:t>
            </a:r>
            <a:r>
              <a:rPr lang="en-US" i="1" dirty="0"/>
              <a:t>a </a:t>
            </a:r>
            <a:r>
              <a:rPr lang="en-US" i="1" dirty="0" smtClean="0"/>
              <a:t>Team Scribe:</a:t>
            </a:r>
            <a:br>
              <a:rPr lang="en-US" i="1" dirty="0" smtClean="0"/>
            </a:br>
            <a:r>
              <a:rPr lang="en-US" dirty="0" smtClean="0"/>
              <a:t> </a:t>
            </a:r>
            <a:r>
              <a:rPr lang="en-US" dirty="0"/>
              <a:t>R</a:t>
            </a:r>
            <a:r>
              <a:rPr lang="en-US" dirty="0" smtClean="0"/>
              <a:t>ecord the full names of your Team on the form Dr. R. provides and return it to him when complete. </a:t>
            </a:r>
            <a:r>
              <a:rPr lang="en-US" dirty="0"/>
              <a:t>	</a:t>
            </a:r>
            <a:endParaRPr lang="en-US" sz="3200" dirty="0"/>
          </a:p>
        </p:txBody>
      </p:sp>
      <p:graphicFrame>
        <p:nvGraphicFramePr>
          <p:cNvPr id="6" name="Table 5"/>
          <p:cNvGraphicFramePr>
            <a:graphicFrameLocks noGrp="1"/>
          </p:cNvGraphicFramePr>
          <p:nvPr>
            <p:extLst>
              <p:ext uri="{D42A27DB-BD31-4B8C-83A1-F6EECF244321}">
                <p14:modId xmlns:p14="http://schemas.microsoft.com/office/powerpoint/2010/main" val="3725275562"/>
              </p:ext>
            </p:extLst>
          </p:nvPr>
        </p:nvGraphicFramePr>
        <p:xfrm>
          <a:off x="1714500" y="2908300"/>
          <a:ext cx="5715000" cy="3644900"/>
        </p:xfrm>
        <a:graphic>
          <a:graphicData uri="http://schemas.openxmlformats.org/drawingml/2006/table">
            <a:tbl>
              <a:tblPr/>
              <a:tblGrid>
                <a:gridCol w="952500"/>
                <a:gridCol w="952500"/>
                <a:gridCol w="952500"/>
                <a:gridCol w="952500"/>
                <a:gridCol w="952500"/>
                <a:gridCol w="952500"/>
              </a:tblGrid>
              <a:tr h="596900">
                <a:tc gridSpan="6">
                  <a:txBody>
                    <a:bodyPr/>
                    <a:lstStyle/>
                    <a:p>
                      <a:pPr algn="l" fontAlgn="b"/>
                      <a:r>
                        <a:rPr lang="en-US" sz="3600" b="0" i="0" u="none" strike="noStrike">
                          <a:solidFill>
                            <a:srgbClr val="000000"/>
                          </a:solidFill>
                          <a:effectLst>
                            <a:outerShdw blurRad="50800" dist="38100" algn="tr" rotWithShape="0">
                              <a:prstClr val="black">
                                <a:alpha val="40000"/>
                              </a:prstClr>
                            </a:outerShdw>
                          </a:effectLst>
                          <a:latin typeface="Times New Roman"/>
                        </a:rPr>
                        <a:t>Organic Molecular Jeopardy</a:t>
                      </a:r>
                    </a:p>
                  </a:txBody>
                  <a:tcPr marL="0" marR="0"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2100">
                <a:tc>
                  <a:txBody>
                    <a:bodyPr/>
                    <a:lstStyle/>
                    <a:p>
                      <a:pPr algn="l" fontAlgn="b"/>
                      <a:r>
                        <a:rPr lang="en-US" sz="2000" b="0" i="0" u="none" strike="noStrike">
                          <a:solidFill>
                            <a:srgbClr val="000000"/>
                          </a:solidFill>
                          <a:effectLst/>
                          <a:latin typeface="Arial"/>
                        </a:rPr>
                        <a:t> </a:t>
                      </a:r>
                    </a:p>
                  </a:txBody>
                  <a:tcPr marL="0" marR="0" marT="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2000" b="0" i="0" u="none" strike="noStrike">
                          <a:solidFill>
                            <a:srgbClr val="000000"/>
                          </a:solidFill>
                          <a:effectLst/>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2000" b="0" i="0" u="none" strike="noStrike">
                          <a:solidFill>
                            <a:srgbClr val="000000"/>
                          </a:solidFill>
                          <a:effectLst/>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2000" b="0" i="0" u="none" strike="noStrike">
                          <a:solidFill>
                            <a:srgbClr val="000000"/>
                          </a:solidFill>
                          <a:effectLst/>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2000" b="0" i="0" u="none" strike="noStrike">
                          <a:solidFill>
                            <a:srgbClr val="000000"/>
                          </a:solidFill>
                          <a:effectLst/>
                          <a:latin typeface="Arial"/>
                        </a:rPr>
                        <a:t> </a:t>
                      </a:r>
                    </a:p>
                  </a:txBody>
                  <a:tcPr marL="0" marR="0" marT="0" marB="0" anchor="b">
                    <a:lnL>
                      <a:noFill/>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2100">
                <a:tc>
                  <a:txBody>
                    <a:bodyPr/>
                    <a:lstStyle/>
                    <a:p>
                      <a:pPr algn="l" fontAlgn="b"/>
                      <a:r>
                        <a:rPr lang="en-US" sz="1600" b="0" i="0" u="none" strike="noStrike">
                          <a:solidFill>
                            <a:srgbClr val="000000"/>
                          </a:solidFill>
                          <a:effectLst/>
                          <a:latin typeface="Arial"/>
                        </a:rPr>
                        <a:t>TEAM:</a:t>
                      </a:r>
                    </a:p>
                  </a:txBody>
                  <a:tcPr marL="0" marR="0" marT="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2000" b="0" i="0" u="none" strike="noStrike">
                          <a:solidFill>
                            <a:srgbClr val="000000"/>
                          </a:solidFill>
                          <a:effectLst/>
                          <a:latin typeface="Arial"/>
                        </a:rPr>
                        <a:t> </a:t>
                      </a:r>
                    </a:p>
                  </a:txBody>
                  <a:tcPr marL="0" marR="0" marT="0" marB="0" anchor="b">
                    <a:lnL>
                      <a:noFill/>
                    </a:lnL>
                    <a:lnR>
                      <a:noFill/>
                    </a:lnR>
                    <a:lnT>
                      <a:noFill/>
                    </a:lnT>
                    <a:lnB>
                      <a:noFill/>
                    </a:lnB>
                  </a:tcPr>
                </a:tc>
                <a:tc>
                  <a:txBody>
                    <a:bodyPr/>
                    <a:lstStyle/>
                    <a:p>
                      <a:pPr algn="l" fontAlgn="b"/>
                      <a:r>
                        <a:rPr lang="en-US" sz="2000" b="0" i="0" u="none" strike="noStrike">
                          <a:solidFill>
                            <a:srgbClr val="000000"/>
                          </a:solidFill>
                          <a:effectLst/>
                          <a:latin typeface="Arial"/>
                        </a:rPr>
                        <a:t> </a:t>
                      </a:r>
                    </a:p>
                  </a:txBody>
                  <a:tcPr marL="0" marR="0" marT="0" marB="0" anchor="b">
                    <a:lnL>
                      <a:noFill/>
                    </a:lnL>
                    <a:lnR>
                      <a:noFill/>
                    </a:lnR>
                    <a:lnT>
                      <a:noFill/>
                    </a:lnT>
                    <a:lnB>
                      <a:noFill/>
                    </a:lnB>
                  </a:tcPr>
                </a:tc>
                <a:tc>
                  <a:txBody>
                    <a:bodyPr/>
                    <a:lstStyle/>
                    <a:p>
                      <a:pPr algn="l" fontAlgn="b"/>
                      <a:r>
                        <a:rPr lang="en-US" sz="2000" b="0" i="0" u="none" strike="noStrike">
                          <a:solidFill>
                            <a:srgbClr val="000000"/>
                          </a:solidFill>
                          <a:effectLst/>
                          <a:latin typeface="Arial"/>
                        </a:rPr>
                        <a:t> </a:t>
                      </a:r>
                    </a:p>
                  </a:txBody>
                  <a:tcPr marL="0" marR="0" marT="0" marB="0" anchor="b">
                    <a:lnL>
                      <a:noFill/>
                    </a:lnL>
                    <a:lnR>
                      <a:noFill/>
                    </a:lnR>
                    <a:lnT>
                      <a:noFill/>
                    </a:lnT>
                    <a:lnB>
                      <a:noFill/>
                    </a:lnB>
                  </a:tcPr>
                </a:tc>
                <a:tc>
                  <a:txBody>
                    <a:bodyPr/>
                    <a:lstStyle/>
                    <a:p>
                      <a:pPr algn="l" fontAlgn="b"/>
                      <a:r>
                        <a:rPr lang="en-US" sz="2000" b="0" i="0" u="none" strike="noStrike">
                          <a:solidFill>
                            <a:srgbClr val="000000"/>
                          </a:solidFill>
                          <a:effectLst/>
                          <a:latin typeface="Arial"/>
                        </a:rPr>
                        <a:t> </a:t>
                      </a:r>
                    </a:p>
                  </a:txBody>
                  <a:tcPr marL="0" marR="0" marT="0" marB="0" anchor="b">
                    <a:lnL>
                      <a:noFill/>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2100">
                <a:tc>
                  <a:txBody>
                    <a:bodyPr/>
                    <a:lstStyle/>
                    <a:p>
                      <a:pPr algn="l" fontAlgn="b"/>
                      <a:r>
                        <a:rPr lang="en-US" sz="2000" b="0" i="0" u="none" strike="noStrike">
                          <a:solidFill>
                            <a:srgbClr val="000000"/>
                          </a:solidFill>
                          <a:effectLst/>
                          <a:latin typeface="Arial"/>
                        </a:rPr>
                        <a:t> </a:t>
                      </a:r>
                    </a:p>
                  </a:txBody>
                  <a:tcPr marL="0" marR="0" marT="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en-US" sz="2000" b="0" i="0" u="none" strike="noStrike">
                          <a:solidFill>
                            <a:srgbClr val="000000"/>
                          </a:solidFill>
                          <a:effectLst/>
                          <a:latin typeface="Arial"/>
                        </a:rPr>
                        <a:t>Members</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2000" b="0" i="0" u="none" strike="noStrike">
                          <a:solidFill>
                            <a:srgbClr val="000000"/>
                          </a:solidFill>
                          <a:effectLst/>
                          <a:latin typeface="Arial"/>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a:noFill/>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2100">
                <a:tc>
                  <a:txBody>
                    <a:bodyPr/>
                    <a:lstStyle/>
                    <a:p>
                      <a:pPr algn="r" fontAlgn="b"/>
                      <a:r>
                        <a:rPr lang="en-US" sz="2000" b="0" i="0" u="none" strike="noStrike">
                          <a:solidFill>
                            <a:srgbClr val="000000"/>
                          </a:solidFill>
                          <a:effectLst/>
                          <a:latin typeface="Arial"/>
                        </a:rPr>
                        <a:t>1</a:t>
                      </a:r>
                    </a:p>
                  </a:txBody>
                  <a:tcPr marL="0" marR="0" marT="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2100">
                <a:tc>
                  <a:txBody>
                    <a:bodyPr/>
                    <a:lstStyle/>
                    <a:p>
                      <a:pPr algn="r" fontAlgn="b"/>
                      <a:r>
                        <a:rPr lang="en-US" sz="2000" b="0" i="0" u="none" strike="noStrike">
                          <a:solidFill>
                            <a:srgbClr val="000000"/>
                          </a:solidFill>
                          <a:effectLst/>
                          <a:latin typeface="Arial"/>
                        </a:rPr>
                        <a:t>2</a:t>
                      </a:r>
                    </a:p>
                  </a:txBody>
                  <a:tcPr marL="0" marR="0" marT="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2100">
                <a:tc>
                  <a:txBody>
                    <a:bodyPr/>
                    <a:lstStyle/>
                    <a:p>
                      <a:pPr algn="r" fontAlgn="b"/>
                      <a:r>
                        <a:rPr lang="en-US" sz="2000" b="0" i="0" u="none" strike="noStrike">
                          <a:solidFill>
                            <a:srgbClr val="000000"/>
                          </a:solidFill>
                          <a:effectLst/>
                          <a:latin typeface="Arial"/>
                        </a:rPr>
                        <a:t>3</a:t>
                      </a:r>
                    </a:p>
                  </a:txBody>
                  <a:tcPr marL="0" marR="0" marT="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2100">
                <a:tc>
                  <a:txBody>
                    <a:bodyPr/>
                    <a:lstStyle/>
                    <a:p>
                      <a:pPr algn="r" fontAlgn="b"/>
                      <a:r>
                        <a:rPr lang="en-US" sz="2000" b="0" i="0" u="none" strike="noStrike">
                          <a:solidFill>
                            <a:srgbClr val="000000"/>
                          </a:solidFill>
                          <a:effectLst/>
                          <a:latin typeface="Arial"/>
                        </a:rPr>
                        <a:t>4</a:t>
                      </a:r>
                    </a:p>
                  </a:txBody>
                  <a:tcPr marL="0" marR="0" marT="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2100">
                <a:tc>
                  <a:txBody>
                    <a:bodyPr/>
                    <a:lstStyle/>
                    <a:p>
                      <a:pPr algn="r" fontAlgn="b"/>
                      <a:r>
                        <a:rPr lang="en-US" sz="2000" b="0" i="0" u="none" strike="noStrike">
                          <a:solidFill>
                            <a:srgbClr val="000000"/>
                          </a:solidFill>
                          <a:effectLst/>
                          <a:latin typeface="Arial"/>
                        </a:rPr>
                        <a:t>5</a:t>
                      </a:r>
                    </a:p>
                  </a:txBody>
                  <a:tcPr marL="0" marR="0" marT="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2100">
                <a:tc>
                  <a:txBody>
                    <a:bodyPr/>
                    <a:lstStyle/>
                    <a:p>
                      <a:pPr algn="l" fontAlgn="b"/>
                      <a:r>
                        <a:rPr lang="en-US" sz="2000" b="0" i="0" u="none" strike="noStrike">
                          <a:solidFill>
                            <a:srgbClr val="000000"/>
                          </a:solidFill>
                          <a:effectLst/>
                          <a:latin typeface="Arial"/>
                        </a:rPr>
                        <a:t> </a:t>
                      </a:r>
                    </a:p>
                  </a:txBody>
                  <a:tcPr marL="0" marR="0" marT="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l" fontAlgn="b"/>
                      <a:r>
                        <a:rPr lang="en-US" sz="2000" b="0" i="0" u="none" strike="noStrike" dirty="0">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4800">
                <a:tc>
                  <a:txBody>
                    <a:bodyPr/>
                    <a:lstStyle/>
                    <a:p>
                      <a:pPr algn="l" fontAlgn="b"/>
                      <a:r>
                        <a:rPr lang="en-US" sz="2000" b="0" i="0" u="none" strike="noStrike">
                          <a:solidFill>
                            <a:srgbClr val="000000"/>
                          </a:solidFill>
                          <a:effectLst/>
                          <a:latin typeface="Arial"/>
                        </a:rPr>
                        <a:t> </a:t>
                      </a:r>
                    </a:p>
                  </a:txBody>
                  <a:tcPr marL="0" marR="0" marT="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5">
                  <a:txBody>
                    <a:bodyPr/>
                    <a:lstStyle/>
                    <a:p>
                      <a:pPr algn="l" fontAlgn="b"/>
                      <a:r>
                        <a:rPr lang="en-US" sz="2000" b="0" i="0" u="none" strike="noStrike" dirty="0">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16141765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Text Box 7"/>
          <p:cNvSpPr txBox="1">
            <a:spLocks noChangeArrowheads="1"/>
          </p:cNvSpPr>
          <p:nvPr/>
        </p:nvSpPr>
        <p:spPr bwMode="auto">
          <a:xfrm>
            <a:off x="4876800" y="2286000"/>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spcBef>
                <a:spcPct val="50000"/>
              </a:spcBef>
            </a:pPr>
            <a:endParaRPr lang="en-US"/>
          </a:p>
        </p:txBody>
      </p:sp>
      <p:sp>
        <p:nvSpPr>
          <p:cNvPr id="12" name="Rectangle 3"/>
          <p:cNvSpPr txBox="1">
            <a:spLocks noChangeArrowheads="1"/>
          </p:cNvSpPr>
          <p:nvPr/>
        </p:nvSpPr>
        <p:spPr bwMode="auto">
          <a:xfrm>
            <a:off x="577219" y="609600"/>
            <a:ext cx="8229600" cy="1143000"/>
          </a:xfrm>
          <a:prstGeom prst="rect">
            <a:avLst/>
          </a:prstGeom>
          <a:solidFill>
            <a:schemeClr val="accent4">
              <a:lumMod val="20000"/>
              <a:lumOff val="80000"/>
            </a:schemeClr>
          </a:solidFill>
          <a:ln>
            <a:solidFill>
              <a:schemeClr val="tx1">
                <a:lumMod val="50000"/>
                <a:lumOff val="50000"/>
              </a:schemeClr>
            </a:solidFill>
          </a:ln>
          <a:extLs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a:lstStyle>
          <a:p>
            <a:r>
              <a:rPr lang="en-US" sz="3600" dirty="0" smtClean="0">
                <a:effectLst>
                  <a:outerShdw blurRad="38100" dist="38100" dir="2700000" algn="tl">
                    <a:srgbClr val="DDDDDD"/>
                  </a:outerShdw>
                </a:effectLst>
                <a:latin typeface="Times New Roman" charset="0"/>
                <a:ea typeface="ＭＳ Ｐゴシック" charset="0"/>
                <a:cs typeface="ＭＳ Ｐゴシック" charset="0"/>
              </a:rPr>
              <a:t>Organic Molecular Jeopardy</a:t>
            </a:r>
            <a:br>
              <a:rPr lang="en-US" sz="3600" dirty="0" smtClean="0">
                <a:effectLst>
                  <a:outerShdw blurRad="38100" dist="38100" dir="2700000" algn="tl">
                    <a:srgbClr val="DDDDDD"/>
                  </a:outerShdw>
                </a:effectLst>
                <a:latin typeface="Times New Roman" charset="0"/>
                <a:ea typeface="ＭＳ Ｐゴシック" charset="0"/>
                <a:cs typeface="ＭＳ Ｐゴシック" charset="0"/>
              </a:rPr>
            </a:br>
            <a:r>
              <a:rPr lang="en-US" sz="2800" dirty="0" smtClean="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SCORING</a:t>
            </a:r>
            <a:endParaRPr lang="en-US" sz="2800"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4" name="Rectangle 3"/>
          <p:cNvSpPr>
            <a:spLocks noChangeArrowheads="1"/>
          </p:cNvSpPr>
          <p:nvPr/>
        </p:nvSpPr>
        <p:spPr bwMode="auto">
          <a:xfrm>
            <a:off x="187862" y="2057400"/>
            <a:ext cx="8534400"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lstStyle/>
          <a:p>
            <a:pPr marL="565150" indent="-565150" eaLnBrk="0" hangingPunct="0">
              <a:spcBef>
                <a:spcPct val="70000"/>
              </a:spcBef>
            </a:pPr>
            <a:r>
              <a:rPr lang="en-US" dirty="0" smtClean="0"/>
              <a:t>There will be 7 questions (5pts each) embedded in the lab presentation; plus a final jeopardy question (15pts).</a:t>
            </a:r>
          </a:p>
          <a:p>
            <a:pPr marL="565150" indent="-565150" eaLnBrk="0" hangingPunct="0">
              <a:spcBef>
                <a:spcPct val="70000"/>
              </a:spcBef>
            </a:pPr>
            <a:r>
              <a:rPr lang="en-US" dirty="0" smtClean="0"/>
              <a:t>Dr. R will explain the rules. Lab bonus points will be awarded.</a:t>
            </a:r>
          </a:p>
          <a:p>
            <a:pPr marL="565150" indent="-565150" eaLnBrk="0" hangingPunct="0">
              <a:spcBef>
                <a:spcPct val="70000"/>
              </a:spcBef>
            </a:pPr>
            <a:r>
              <a:rPr lang="en-US" dirty="0" smtClean="0"/>
              <a:t>1</a:t>
            </a:r>
            <a:r>
              <a:rPr lang="en-US" baseline="30000" dirty="0" smtClean="0"/>
              <a:t>st</a:t>
            </a:r>
            <a:r>
              <a:rPr lang="en-US" dirty="0" smtClean="0"/>
              <a:t> place: 25 </a:t>
            </a:r>
            <a:r>
              <a:rPr lang="en-US" dirty="0" err="1" smtClean="0"/>
              <a:t>pts</a:t>
            </a:r>
            <a:r>
              <a:rPr lang="en-US" dirty="0" smtClean="0"/>
              <a:t> </a:t>
            </a:r>
          </a:p>
          <a:p>
            <a:pPr marL="565150" indent="-565150" eaLnBrk="0" hangingPunct="0">
              <a:spcBef>
                <a:spcPct val="70000"/>
              </a:spcBef>
            </a:pPr>
            <a:r>
              <a:rPr lang="en-US" dirty="0" smtClean="0"/>
              <a:t>2</a:t>
            </a:r>
            <a:r>
              <a:rPr lang="en-US" baseline="30000" dirty="0" smtClean="0"/>
              <a:t>nd</a:t>
            </a:r>
            <a:r>
              <a:rPr lang="en-US" dirty="0" smtClean="0"/>
              <a:t> </a:t>
            </a:r>
            <a:r>
              <a:rPr lang="en-US" dirty="0"/>
              <a:t>place: </a:t>
            </a:r>
            <a:r>
              <a:rPr lang="en-US" dirty="0" smtClean="0"/>
              <a:t>15 </a:t>
            </a:r>
            <a:r>
              <a:rPr lang="en-US" dirty="0" err="1" smtClean="0"/>
              <a:t>pts</a:t>
            </a:r>
            <a:endParaRPr lang="en-US" dirty="0" smtClean="0"/>
          </a:p>
          <a:p>
            <a:pPr marL="565150" indent="-565150" eaLnBrk="0" hangingPunct="0">
              <a:spcBef>
                <a:spcPct val="70000"/>
              </a:spcBef>
            </a:pPr>
            <a:r>
              <a:rPr lang="en-US" dirty="0" smtClean="0"/>
              <a:t>3</a:t>
            </a:r>
            <a:r>
              <a:rPr lang="en-US" baseline="30000" dirty="0" smtClean="0"/>
              <a:t>rd</a:t>
            </a:r>
            <a:r>
              <a:rPr lang="en-US" dirty="0" smtClean="0"/>
              <a:t> </a:t>
            </a:r>
            <a:r>
              <a:rPr lang="en-US" dirty="0"/>
              <a:t>place: </a:t>
            </a:r>
            <a:r>
              <a:rPr lang="en-US" dirty="0" smtClean="0"/>
              <a:t>10 </a:t>
            </a:r>
            <a:r>
              <a:rPr lang="en-US" dirty="0" err="1" smtClean="0"/>
              <a:t>pts</a:t>
            </a:r>
            <a:endParaRPr lang="en-US" dirty="0" smtClean="0"/>
          </a:p>
          <a:p>
            <a:pPr marL="565150" indent="-565150" eaLnBrk="0" hangingPunct="0">
              <a:spcBef>
                <a:spcPct val="70000"/>
              </a:spcBef>
            </a:pPr>
            <a:r>
              <a:rPr lang="en-US" i="1" dirty="0" smtClean="0"/>
              <a:t>Other participant scoring: </a:t>
            </a:r>
            <a:r>
              <a:rPr lang="en-US" dirty="0" smtClean="0"/>
              <a:t>5 </a:t>
            </a:r>
            <a:r>
              <a:rPr lang="en-US" dirty="0" err="1"/>
              <a:t>pts</a:t>
            </a:r>
            <a:endParaRPr lang="en-US" dirty="0"/>
          </a:p>
          <a:p>
            <a:pPr marL="565150" indent="-565150" eaLnBrk="0" hangingPunct="0">
              <a:spcBef>
                <a:spcPct val="70000"/>
              </a:spcBef>
            </a:pPr>
            <a:endParaRPr lang="en-US" dirty="0"/>
          </a:p>
          <a:p>
            <a:pPr marL="565150" indent="-565150" eaLnBrk="0" hangingPunct="0">
              <a:spcBef>
                <a:spcPct val="70000"/>
              </a:spcBef>
            </a:pPr>
            <a:r>
              <a:rPr lang="en-US" dirty="0" smtClean="0"/>
              <a:t/>
            </a:r>
            <a:br>
              <a:rPr lang="en-US" dirty="0" smtClean="0"/>
            </a:br>
            <a:endParaRPr lang="en-US" dirty="0"/>
          </a:p>
          <a:p>
            <a:pPr marL="565150" indent="-565150" eaLnBrk="0" hangingPunct="0">
              <a:spcBef>
                <a:spcPct val="70000"/>
              </a:spcBef>
            </a:pPr>
            <a:endParaRPr lang="en-US" dirty="0"/>
          </a:p>
          <a:p>
            <a:pPr marL="565150" indent="-565150" eaLnBrk="0" hangingPunct="0">
              <a:spcBef>
                <a:spcPct val="70000"/>
              </a:spcBef>
            </a:pPr>
            <a:endParaRPr lang="en-US" dirty="0" smtClean="0"/>
          </a:p>
          <a:p>
            <a:pPr marL="565150" indent="-565150" eaLnBrk="0" hangingPunct="0">
              <a:spcBef>
                <a:spcPct val="70000"/>
              </a:spcBef>
            </a:pPr>
            <a:r>
              <a:rPr lang="en-US" dirty="0"/>
              <a:t>	</a:t>
            </a:r>
            <a:endParaRPr lang="en-US" sz="3200" dirty="0"/>
          </a:p>
        </p:txBody>
      </p:sp>
    </p:spTree>
    <p:extLst>
      <p:ext uri="{BB962C8B-B14F-4D97-AF65-F5344CB8AC3E}">
        <p14:creationId xmlns:p14="http://schemas.microsoft.com/office/powerpoint/2010/main" val="3096864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3"/>
          <p:cNvSpPr txBox="1">
            <a:spLocks noChangeArrowheads="1"/>
          </p:cNvSpPr>
          <p:nvPr/>
        </p:nvSpPr>
        <p:spPr bwMode="auto">
          <a:xfrm>
            <a:off x="228600" y="1173540"/>
            <a:ext cx="8610600"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461963" algn="l"/>
              </a:tabLst>
              <a:defRPr sz="2400" b="1">
                <a:solidFill>
                  <a:schemeClr val="tx1"/>
                </a:solidFill>
                <a:latin typeface="Times New Roman" charset="0"/>
                <a:ea typeface="ＭＳ Ｐゴシック" charset="0"/>
                <a:cs typeface="ＭＳ Ｐゴシック" charset="0"/>
              </a:defRPr>
            </a:lvl1pPr>
            <a:lvl2pPr marL="37931725" indent="-37474525" eaLnBrk="0" hangingPunct="0">
              <a:tabLst>
                <a:tab pos="461963" algn="l"/>
              </a:tabLst>
              <a:defRPr sz="2400" b="1">
                <a:solidFill>
                  <a:schemeClr val="tx1"/>
                </a:solidFill>
                <a:latin typeface="Times New Roman" charset="0"/>
                <a:ea typeface="ＭＳ Ｐゴシック" charset="0"/>
              </a:defRPr>
            </a:lvl2pPr>
            <a:lvl3pPr eaLnBrk="0" hangingPunct="0">
              <a:tabLst>
                <a:tab pos="461963" algn="l"/>
              </a:tabLst>
              <a:defRPr sz="2400" b="1">
                <a:solidFill>
                  <a:schemeClr val="tx1"/>
                </a:solidFill>
                <a:latin typeface="Times New Roman" charset="0"/>
                <a:ea typeface="ＭＳ Ｐゴシック" charset="0"/>
              </a:defRPr>
            </a:lvl3pPr>
            <a:lvl4pPr eaLnBrk="0" hangingPunct="0">
              <a:tabLst>
                <a:tab pos="461963" algn="l"/>
              </a:tabLst>
              <a:defRPr sz="2400" b="1">
                <a:solidFill>
                  <a:schemeClr val="tx1"/>
                </a:solidFill>
                <a:latin typeface="Times New Roman" charset="0"/>
                <a:ea typeface="ＭＳ Ｐゴシック" charset="0"/>
              </a:defRPr>
            </a:lvl4pPr>
            <a:lvl5pPr eaLnBrk="0" hangingPunct="0">
              <a:tabLst>
                <a:tab pos="461963" algn="l"/>
              </a:tabLst>
              <a:defRPr sz="2400" b="1">
                <a:solidFill>
                  <a:schemeClr val="tx1"/>
                </a:solidFill>
                <a:latin typeface="Times New Roman" charset="0"/>
                <a:ea typeface="ＭＳ Ｐゴシック" charset="0"/>
              </a:defRPr>
            </a:lvl5pPr>
            <a:lvl6pPr marL="4572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6pPr>
            <a:lvl7pPr marL="9144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7pPr>
            <a:lvl8pPr marL="13716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8pPr>
            <a:lvl9pPr marL="18288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9pPr>
          </a:lstStyle>
          <a:p>
            <a:pPr eaLnBrk="1" hangingPunct="1"/>
            <a:r>
              <a:rPr lang="en-US" dirty="0">
                <a:cs typeface="Times New Roman" charset="0"/>
              </a:rPr>
              <a:t>A </a:t>
            </a:r>
            <a:r>
              <a:rPr lang="en-US" dirty="0">
                <a:latin typeface="Times" charset="0"/>
              </a:rPr>
              <a:t>compound that smells like fresh raspberries, </a:t>
            </a:r>
            <a:r>
              <a:rPr lang="en-US" dirty="0" smtClean="0">
                <a:latin typeface="Times" charset="0"/>
              </a:rPr>
              <a:t>is shown below. What is its molecular formula and molar mass?</a:t>
            </a:r>
            <a:endParaRPr lang="en-US" dirty="0">
              <a:cs typeface="Times New Roman" charset="0"/>
            </a:endParaRPr>
          </a:p>
          <a:p>
            <a:pPr eaLnBrk="1" hangingPunct="1"/>
            <a:endParaRPr lang="en-US" dirty="0">
              <a:latin typeface="Times" charset="0"/>
            </a:endParaRPr>
          </a:p>
        </p:txBody>
      </p:sp>
      <p:pic>
        <p:nvPicPr>
          <p:cNvPr id="28676" name="Picture 3" descr="Raspberry_keton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90725" y="3298825"/>
            <a:ext cx="3027363"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5" descr="Screen Shot 2013-09-27 at 12.55.2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4419600"/>
            <a:ext cx="2557463"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Screen Shot 2017-11-09 at 10.18.06 PM.png"/>
          <p:cNvPicPr>
            <a:picLocks noChangeAspect="1"/>
          </p:cNvPicPr>
          <p:nvPr/>
        </p:nvPicPr>
        <p:blipFill>
          <a:blip r:embed="rId4"/>
          <a:stretch>
            <a:fillRect/>
          </a:stretch>
        </p:blipFill>
        <p:spPr>
          <a:xfrm>
            <a:off x="5334000" y="1943100"/>
            <a:ext cx="3021330" cy="2324100"/>
          </a:xfrm>
          <a:prstGeom prst="rect">
            <a:avLst/>
          </a:prstGeom>
          <a:scene3d>
            <a:camera prst="orthographicFront">
              <a:rot lat="10800000" lon="10800000" rev="0"/>
            </a:camera>
            <a:lightRig rig="threePt" dir="t"/>
          </a:scene3d>
        </p:spPr>
      </p:pic>
      <p:sp>
        <p:nvSpPr>
          <p:cNvPr id="9" name="Rectangle 3"/>
          <p:cNvSpPr>
            <a:spLocks noGrp="1" noChangeArrowheads="1"/>
          </p:cNvSpPr>
          <p:nvPr>
            <p:ph type="title" idx="4294967295"/>
          </p:nvPr>
        </p:nvSpPr>
        <p:spPr>
          <a:xfrm>
            <a:off x="533400" y="152400"/>
            <a:ext cx="8229600" cy="1143000"/>
          </a:xfrm>
        </p:spPr>
        <p:txBody>
          <a:bodyPr/>
          <a:lstStyle/>
          <a:p>
            <a:pPr algn="ctr"/>
            <a:r>
              <a:rPr lang="en-US" sz="3600" dirty="0">
                <a:effectLst>
                  <a:outerShdw blurRad="38100" dist="38100" dir="2700000" algn="tl">
                    <a:srgbClr val="DDDDDD"/>
                  </a:outerShdw>
                </a:effectLst>
                <a:latin typeface="Times New Roman" charset="0"/>
                <a:ea typeface="ＭＳ Ｐゴシック" charset="0"/>
                <a:cs typeface="ＭＳ Ｐゴシック" charset="0"/>
              </a:rPr>
              <a:t>Organic Molecular Jeopardy</a:t>
            </a:r>
            <a:br>
              <a:rPr lang="en-US" sz="3600" dirty="0">
                <a:effectLst>
                  <a:outerShdw blurRad="38100" dist="38100" dir="2700000" algn="tl">
                    <a:srgbClr val="DDDDDD"/>
                  </a:outerShdw>
                </a:effectLst>
                <a:latin typeface="Times New Roman" charset="0"/>
                <a:ea typeface="ＭＳ Ｐゴシック" charset="0"/>
                <a:cs typeface="ＭＳ Ｐゴシック" charset="0"/>
              </a:rPr>
            </a:br>
            <a:r>
              <a:rPr lang="en-US" sz="2800"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Common Formulas &amp; Drawings</a:t>
            </a:r>
          </a:p>
        </p:txBody>
      </p:sp>
    </p:spTree>
    <p:extLst>
      <p:ext uri="{BB962C8B-B14F-4D97-AF65-F5344CB8AC3E}">
        <p14:creationId xmlns:p14="http://schemas.microsoft.com/office/powerpoint/2010/main" val="1180398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3"/>
          <p:cNvSpPr txBox="1">
            <a:spLocks noChangeArrowheads="1"/>
          </p:cNvSpPr>
          <p:nvPr/>
        </p:nvSpPr>
        <p:spPr bwMode="auto">
          <a:xfrm>
            <a:off x="228600" y="1085672"/>
            <a:ext cx="5905500"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461963" algn="l"/>
              </a:tabLst>
              <a:defRPr sz="2400" b="1">
                <a:solidFill>
                  <a:schemeClr val="tx1"/>
                </a:solidFill>
                <a:latin typeface="Times New Roman" charset="0"/>
                <a:ea typeface="ＭＳ Ｐゴシック" charset="0"/>
                <a:cs typeface="ＭＳ Ｐゴシック" charset="0"/>
              </a:defRPr>
            </a:lvl1pPr>
            <a:lvl2pPr marL="37931725" indent="-37474525" eaLnBrk="0" hangingPunct="0">
              <a:tabLst>
                <a:tab pos="461963" algn="l"/>
              </a:tabLst>
              <a:defRPr sz="2400" b="1">
                <a:solidFill>
                  <a:schemeClr val="tx1"/>
                </a:solidFill>
                <a:latin typeface="Times New Roman" charset="0"/>
                <a:ea typeface="ＭＳ Ｐゴシック" charset="0"/>
              </a:defRPr>
            </a:lvl2pPr>
            <a:lvl3pPr eaLnBrk="0" hangingPunct="0">
              <a:tabLst>
                <a:tab pos="461963" algn="l"/>
              </a:tabLst>
              <a:defRPr sz="2400" b="1">
                <a:solidFill>
                  <a:schemeClr val="tx1"/>
                </a:solidFill>
                <a:latin typeface="Times New Roman" charset="0"/>
                <a:ea typeface="ＭＳ Ｐゴシック" charset="0"/>
              </a:defRPr>
            </a:lvl3pPr>
            <a:lvl4pPr eaLnBrk="0" hangingPunct="0">
              <a:tabLst>
                <a:tab pos="461963" algn="l"/>
              </a:tabLst>
              <a:defRPr sz="2400" b="1">
                <a:solidFill>
                  <a:schemeClr val="tx1"/>
                </a:solidFill>
                <a:latin typeface="Times New Roman" charset="0"/>
                <a:ea typeface="ＭＳ Ｐゴシック" charset="0"/>
              </a:defRPr>
            </a:lvl4pPr>
            <a:lvl5pPr eaLnBrk="0" hangingPunct="0">
              <a:tabLst>
                <a:tab pos="461963" algn="l"/>
              </a:tabLst>
              <a:defRPr sz="2400" b="1">
                <a:solidFill>
                  <a:schemeClr val="tx1"/>
                </a:solidFill>
                <a:latin typeface="Times New Roman" charset="0"/>
                <a:ea typeface="ＭＳ Ｐゴシック" charset="0"/>
              </a:defRPr>
            </a:lvl5pPr>
            <a:lvl6pPr marL="4572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6pPr>
            <a:lvl7pPr marL="9144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7pPr>
            <a:lvl8pPr marL="13716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8pPr>
            <a:lvl9pPr marL="18288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9pPr>
          </a:lstStyle>
          <a:p>
            <a:pPr eaLnBrk="1" hangingPunct="1"/>
            <a:r>
              <a:rPr lang="en-US" dirty="0">
                <a:cs typeface="Times New Roman" charset="0"/>
              </a:rPr>
              <a:t>Select the </a:t>
            </a:r>
            <a:r>
              <a:rPr lang="en-US" dirty="0" smtClean="0">
                <a:cs typeface="Times New Roman" charset="0"/>
              </a:rPr>
              <a:t>names of the 2 circled functions </a:t>
            </a:r>
            <a:r>
              <a:rPr lang="en-US" dirty="0">
                <a:cs typeface="Times New Roman" charset="0"/>
              </a:rPr>
              <a:t>in the </a:t>
            </a:r>
            <a:r>
              <a:rPr lang="en-US" dirty="0" smtClean="0">
                <a:cs typeface="Times New Roman" charset="0"/>
              </a:rPr>
              <a:t>molecule.</a:t>
            </a:r>
            <a:endParaRPr lang="en-US" dirty="0">
              <a:cs typeface="Times New Roman" charset="0"/>
            </a:endParaRPr>
          </a:p>
          <a:p>
            <a:pPr eaLnBrk="1" hangingPunct="1"/>
            <a:endParaRPr lang="en-US" dirty="0">
              <a:latin typeface="Times" charset="0"/>
            </a:endParaRPr>
          </a:p>
        </p:txBody>
      </p:sp>
      <p:pic>
        <p:nvPicPr>
          <p:cNvPr id="31747" name="Picture 5" descr="Screen Shot 2013-09-27 at 12.55.25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5513388"/>
            <a:ext cx="1262063"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Table 7"/>
          <p:cNvGraphicFramePr>
            <a:graphicFrameLocks noGrp="1"/>
          </p:cNvGraphicFramePr>
          <p:nvPr/>
        </p:nvGraphicFramePr>
        <p:xfrm>
          <a:off x="1219200" y="2743200"/>
          <a:ext cx="6096000" cy="3343275"/>
        </p:xfrm>
        <a:graphic>
          <a:graphicData uri="http://schemas.openxmlformats.org/drawingml/2006/table">
            <a:tbl>
              <a:tblPr/>
              <a:tblGrid>
                <a:gridCol w="1371600"/>
                <a:gridCol w="2692400"/>
                <a:gridCol w="203200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Alcohol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2"/>
                          </a:solidFill>
                          <a:effectLst/>
                          <a:latin typeface="Times New Roman"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a:t>
                      </a: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Ether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2"/>
                          </a:solidFill>
                          <a:effectLst/>
                          <a:latin typeface="Times New Roman"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a:t>
                      </a:r>
                      <a:r>
                        <a:rPr kumimoji="0" lang="en-US" sz="1800" b="0" i="0" u="none" strike="noStrike" cap="none" normalizeH="0" baseline="0">
                          <a:ln>
                            <a:noFill/>
                          </a:ln>
                          <a:solidFill>
                            <a:schemeClr val="tx2"/>
                          </a:solidFill>
                          <a:effectLst/>
                          <a:latin typeface="Times"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a:t>
                      </a: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Amine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2"/>
                          </a:solidFill>
                          <a:effectLst/>
                          <a:latin typeface="Times New Roman"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NH</a:t>
                      </a:r>
                      <a:r>
                        <a:rPr kumimoji="0" lang="en-US" sz="1800" b="0" i="0" u="none" strike="noStrike" cap="none" normalizeH="0" baseline="-25000">
                          <a:ln>
                            <a:noFill/>
                          </a:ln>
                          <a:solidFill>
                            <a:schemeClr val="tx2"/>
                          </a:solidFill>
                          <a:effectLst/>
                          <a:latin typeface="Symbol" charset="0"/>
                          <a:ea typeface="ＭＳ Ｐゴシック" charset="0"/>
                          <a:cs typeface="ＭＳ Ｐゴシック" charset="0"/>
                        </a:rPr>
                        <a:t>2</a:t>
                      </a: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Aldehyde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Ketone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Carboxylic Acid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Ester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Amide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bl>
          </a:graphicData>
        </a:graphic>
      </p:graphicFrame>
      <p:pic>
        <p:nvPicPr>
          <p:cNvPr id="31790"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4191000"/>
            <a:ext cx="596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1791"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4495800"/>
            <a:ext cx="6096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1792" name="Picture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4953000"/>
            <a:ext cx="71755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1793" name="Picture 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0" y="5257800"/>
            <a:ext cx="8001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1794" name="Picture 8"/>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24600" y="5562600"/>
            <a:ext cx="8128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Donut 12"/>
          <p:cNvSpPr/>
          <p:nvPr/>
        </p:nvSpPr>
        <p:spPr bwMode="auto">
          <a:xfrm>
            <a:off x="5105400" y="1600199"/>
            <a:ext cx="1143000" cy="1066800"/>
          </a:xfrm>
          <a:prstGeom prst="donut">
            <a:avLst>
              <a:gd name="adj" fmla="val 6705"/>
            </a:avLst>
          </a:prstGeom>
          <a:solidFill>
            <a:srgbClr val="CC0066"/>
          </a:solidFill>
          <a:ln w="3810" cap="flat" cmpd="sng" algn="ctr">
            <a:solidFill>
              <a:srgbClr val="FF0000"/>
            </a:solidFill>
            <a:prstDash val="solid"/>
            <a:round/>
            <a:headEnd type="none" w="med" len="med"/>
            <a:tailEnd type="none" w="med" len="med"/>
          </a:ln>
          <a:effectLst/>
        </p:spPr>
        <p:txBody>
          <a:bodyPr/>
          <a:lstStyle/>
          <a:p>
            <a:pPr eaLnBrk="0" hangingPunct="0"/>
            <a:endParaRPr lang="en-US"/>
          </a:p>
        </p:txBody>
      </p:sp>
      <p:pic>
        <p:nvPicPr>
          <p:cNvPr id="16" name="Picture 15" descr="Screen Shot 2017-11-09 at 10.18.06 PM.png"/>
          <p:cNvPicPr>
            <a:picLocks noChangeAspect="1"/>
          </p:cNvPicPr>
          <p:nvPr/>
        </p:nvPicPr>
        <p:blipFill>
          <a:blip r:embed="rId8"/>
          <a:stretch>
            <a:fillRect/>
          </a:stretch>
        </p:blipFill>
        <p:spPr>
          <a:xfrm>
            <a:off x="3299460" y="1453662"/>
            <a:ext cx="1577340" cy="1213338"/>
          </a:xfrm>
          <a:prstGeom prst="rect">
            <a:avLst/>
          </a:prstGeom>
          <a:scene3d>
            <a:camera prst="orthographicFront">
              <a:rot lat="10800000" lon="10800000" rev="0"/>
            </a:camera>
            <a:lightRig rig="threePt" dir="t"/>
          </a:scene3d>
        </p:spPr>
      </p:pic>
      <p:pic>
        <p:nvPicPr>
          <p:cNvPr id="31798" name="Picture 3" descr="Raspberry_ketone.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257800" y="609600"/>
            <a:ext cx="33829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Donut 18"/>
          <p:cNvSpPr/>
          <p:nvPr/>
        </p:nvSpPr>
        <p:spPr bwMode="auto">
          <a:xfrm>
            <a:off x="7315200" y="457200"/>
            <a:ext cx="1676400" cy="1295400"/>
          </a:xfrm>
          <a:prstGeom prst="donut">
            <a:avLst>
              <a:gd name="adj" fmla="val 7680"/>
            </a:avLst>
          </a:prstGeom>
          <a:solidFill>
            <a:srgbClr val="3366FF"/>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17" name="Rectangle 3"/>
          <p:cNvSpPr>
            <a:spLocks noGrp="1" noChangeArrowheads="1"/>
          </p:cNvSpPr>
          <p:nvPr>
            <p:ph type="title" idx="4294967295"/>
          </p:nvPr>
        </p:nvSpPr>
        <p:spPr>
          <a:xfrm>
            <a:off x="-609600" y="0"/>
            <a:ext cx="8229600" cy="1143000"/>
          </a:xfrm>
        </p:spPr>
        <p:txBody>
          <a:bodyPr/>
          <a:lstStyle/>
          <a:p>
            <a:pPr algn="ctr"/>
            <a:r>
              <a:rPr lang="en-US" sz="3600" dirty="0">
                <a:effectLst>
                  <a:outerShdw blurRad="38100" dist="38100" dir="2700000" algn="tl">
                    <a:srgbClr val="DDDDDD"/>
                  </a:outerShdw>
                </a:effectLst>
                <a:latin typeface="Times New Roman" charset="0"/>
                <a:ea typeface="ＭＳ Ｐゴシック" charset="0"/>
                <a:cs typeface="ＭＳ Ｐゴシック" charset="0"/>
              </a:rPr>
              <a:t>Organic Molecular Jeopardy</a:t>
            </a:r>
            <a:br>
              <a:rPr lang="en-US" sz="3600" dirty="0">
                <a:effectLst>
                  <a:outerShdw blurRad="38100" dist="38100" dir="2700000" algn="tl">
                    <a:srgbClr val="DDDDDD"/>
                  </a:outerShdw>
                </a:effectLst>
                <a:latin typeface="Times New Roman" charset="0"/>
                <a:ea typeface="ＭＳ Ｐゴシック" charset="0"/>
                <a:cs typeface="ＭＳ Ｐゴシック" charset="0"/>
              </a:rPr>
            </a:br>
            <a:r>
              <a:rPr lang="en-US" sz="2800"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Common Formulas &amp; Drawings</a:t>
            </a:r>
          </a:p>
        </p:txBody>
      </p:sp>
    </p:spTree>
    <p:extLst>
      <p:ext uri="{BB962C8B-B14F-4D97-AF65-F5344CB8AC3E}">
        <p14:creationId xmlns:p14="http://schemas.microsoft.com/office/powerpoint/2010/main" val="41208656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 C10FA.PIC                                                      0000001DSilberberg ViewStudy™          AC3C045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413" y="379413"/>
            <a:ext cx="8129587" cy="609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1" name="Text Box 3"/>
          <p:cNvSpPr txBox="1">
            <a:spLocks noChangeArrowheads="1"/>
          </p:cNvSpPr>
          <p:nvPr/>
        </p:nvSpPr>
        <p:spPr bwMode="auto">
          <a:xfrm>
            <a:off x="474663" y="304800"/>
            <a:ext cx="8613775" cy="1077913"/>
          </a:xfrm>
          <a:prstGeom prst="rect">
            <a:avLst/>
          </a:prstGeom>
          <a:noFill/>
          <a:ln w="127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3200" i="1">
                <a:effectLst>
                  <a:outerShdw blurRad="38100" dist="38100" dir="2700000" algn="tl">
                    <a:srgbClr val="DDDDDD"/>
                  </a:outerShdw>
                </a:effectLst>
              </a:rPr>
              <a:t>Detecting stuff we cannot see: the Sense of Smell</a:t>
            </a:r>
            <a:endParaRPr lang="en-US" sz="2800" i="1">
              <a:effectLst>
                <a:outerShdw blurRad="38100" dist="38100" dir="2700000" algn="tl">
                  <a:srgbClr val="DDDDDD"/>
                </a:outerShdw>
              </a:effectLst>
            </a:endParaRPr>
          </a:p>
          <a:p>
            <a:pPr algn="ctr" eaLnBrk="1" hangingPunct="1"/>
            <a:r>
              <a:rPr lang="en-US" sz="3200">
                <a:effectLst>
                  <a:outerShdw blurRad="38100" dist="38100" dir="2700000" algn="tl">
                    <a:srgbClr val="DDDDDD"/>
                  </a:outerShdw>
                </a:effectLst>
              </a:rPr>
              <a:t>Models, Theories &amp; Interactions</a:t>
            </a:r>
            <a:endParaRPr lang="en-US" sz="2800">
              <a:effectLst>
                <a:outerShdw blurRad="38100" dist="38100" dir="2700000" algn="tl">
                  <a:srgbClr val="DDDDDD"/>
                </a:outerShdw>
              </a:effectLst>
            </a:endParaRPr>
          </a:p>
        </p:txBody>
      </p:sp>
      <p:sp>
        <p:nvSpPr>
          <p:cNvPr id="32772" name="Text Box 4"/>
          <p:cNvSpPr txBox="1">
            <a:spLocks noChangeArrowheads="1"/>
          </p:cNvSpPr>
          <p:nvPr/>
        </p:nvSpPr>
        <p:spPr bwMode="auto">
          <a:xfrm>
            <a:off x="2476500" y="5410200"/>
            <a:ext cx="65151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dirty="0">
                <a:latin typeface="Times" charset="0"/>
              </a:rPr>
              <a:t>Structure-Odor Relationships</a:t>
            </a:r>
          </a:p>
          <a:p>
            <a:pPr algn="ctr" eaLnBrk="1" hangingPunct="1"/>
            <a:r>
              <a:rPr lang="en-US" dirty="0">
                <a:latin typeface="Times" charset="0"/>
              </a:rPr>
              <a:t>Karen J. </a:t>
            </a:r>
            <a:r>
              <a:rPr lang="en-US" dirty="0" err="1">
                <a:latin typeface="Times" charset="0"/>
              </a:rPr>
              <a:t>Rossiter</a:t>
            </a:r>
            <a:r>
              <a:rPr lang="en-US" dirty="0">
                <a:latin typeface="Times" charset="0"/>
              </a:rPr>
              <a:t>, Chem. Rev., 1996, 96, 3201-3240</a:t>
            </a:r>
          </a:p>
        </p:txBody>
      </p:sp>
      <p:pic>
        <p:nvPicPr>
          <p:cNvPr id="32773" name="Picture 5" descr="anim_neuron-orig.gif                                           00000019Chem 106-Book-WebMO            AB89E6CB:">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5105400"/>
            <a:ext cx="142240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119815" name="Line 7"/>
          <p:cNvSpPr>
            <a:spLocks noChangeShapeType="1"/>
          </p:cNvSpPr>
          <p:nvPr/>
        </p:nvSpPr>
        <p:spPr bwMode="auto">
          <a:xfrm flipH="1">
            <a:off x="2514600" y="4800600"/>
            <a:ext cx="3657600" cy="609600"/>
          </a:xfrm>
          <a:prstGeom prst="line">
            <a:avLst/>
          </a:prstGeom>
          <a:ln w="88900">
            <a:solidFill>
              <a:srgbClr val="FF0000"/>
            </a:solidFill>
            <a:round/>
            <a:headEnd/>
            <a:tailEnd type="triangle" w="med" len="med"/>
          </a:ln>
          <a:effectLst/>
        </p:spPr>
        <p:txBody>
          <a:bodyPr wrap="none" anchor="ctr"/>
          <a:lstStyle/>
          <a:p>
            <a:pPr>
              <a:defRPr/>
            </a:pPr>
            <a:endParaRPr lang="en-US">
              <a:effectLst>
                <a:outerShdw blurRad="38100" dist="38100" dir="2700000" algn="tl">
                  <a:srgbClr val="000000">
                    <a:alpha val="43137"/>
                  </a:srgbClr>
                </a:outerShdw>
              </a:effectLst>
              <a:latin typeface="Helvetica" pitchFamily="-84" charset="0"/>
              <a:ea typeface="ＭＳ Ｐゴシック" pitchFamily="-112" charset="-128"/>
              <a:cs typeface="ＭＳ Ｐゴシック" pitchFamily="-112" charset="-128"/>
            </a:endParaRPr>
          </a:p>
        </p:txBody>
      </p:sp>
      <p:sp>
        <p:nvSpPr>
          <p:cNvPr id="119816" name="Line 8"/>
          <p:cNvSpPr>
            <a:spLocks noChangeShapeType="1"/>
          </p:cNvSpPr>
          <p:nvPr/>
        </p:nvSpPr>
        <p:spPr bwMode="auto">
          <a:xfrm flipV="1">
            <a:off x="1447800" y="2590800"/>
            <a:ext cx="0" cy="2362200"/>
          </a:xfrm>
          <a:prstGeom prst="line">
            <a:avLst/>
          </a:prstGeom>
          <a:noFill/>
          <a:ln w="88900">
            <a:solidFill>
              <a:srgbClr val="FF0000"/>
            </a:solidFill>
            <a:round/>
            <a:headEnd/>
            <a:tailEnd type="triangle" w="med" len="med"/>
          </a:ln>
          <a:effectLst/>
        </p:spPr>
        <p:txBody>
          <a:bodyPr wrap="none" anchor="ctr"/>
          <a:lstStyle/>
          <a:p>
            <a:pPr>
              <a:defRPr/>
            </a:pPr>
            <a:endParaRPr lang="en-US">
              <a:effectLst>
                <a:outerShdw blurRad="38100" dist="38100" dir="2700000" algn="tl">
                  <a:srgbClr val="000000">
                    <a:alpha val="43137"/>
                  </a:srgbClr>
                </a:outerShdw>
              </a:effectLst>
              <a:latin typeface="Helvetica" pitchFamily="-84" charset="0"/>
              <a:ea typeface="ＭＳ Ｐゴシック" pitchFamily="-112" charset="-128"/>
              <a:cs typeface="ＭＳ Ｐゴシック" pitchFamily="-112" charset="-128"/>
            </a:endParaRPr>
          </a:p>
        </p:txBody>
      </p:sp>
      <p:sp>
        <p:nvSpPr>
          <p:cNvPr id="119817" name="AutoShape 9"/>
          <p:cNvSpPr>
            <a:spLocks noChangeArrowheads="1"/>
          </p:cNvSpPr>
          <p:nvPr/>
        </p:nvSpPr>
        <p:spPr bwMode="auto">
          <a:xfrm>
            <a:off x="2438400" y="3733800"/>
            <a:ext cx="914400" cy="914400"/>
          </a:xfrm>
          <a:prstGeom prst="sun">
            <a:avLst>
              <a:gd name="adj" fmla="val 25000"/>
            </a:avLst>
          </a:prstGeom>
          <a:solidFill>
            <a:srgbClr val="FF9900"/>
          </a:solidFill>
          <a:ln w="12700">
            <a:solidFill>
              <a:schemeClr val="tx1"/>
            </a:solidFill>
            <a:miter lim="800000"/>
            <a:headEnd/>
            <a:tailEnd/>
          </a:ln>
          <a:effectLst/>
        </p:spPr>
        <p:txBody>
          <a:bodyPr wrap="none" anchor="ctr"/>
          <a:lstStyle/>
          <a:p>
            <a:endParaRPr lang="en-US">
              <a:effectLst>
                <a:outerShdw blurRad="38100" dist="38100" dir="2700000" algn="tl">
                  <a:srgbClr val="FFFFFF"/>
                </a:outerShdw>
              </a:effectLst>
              <a:latin typeface="Helvetica" charset="0"/>
            </a:endParaRPr>
          </a:p>
        </p:txBody>
      </p:sp>
      <p:sp>
        <p:nvSpPr>
          <p:cNvPr id="32777" name="Rectangle 8">
            <a:hlinkClick r:id="rId6"/>
          </p:cNvPr>
          <p:cNvSpPr>
            <a:spLocks noChangeArrowheads="1"/>
          </p:cNvSpPr>
          <p:nvPr/>
        </p:nvSpPr>
        <p:spPr bwMode="auto">
          <a:xfrm>
            <a:off x="0" y="1447800"/>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i="1"/>
              <a:t>http://chemconnections.org/organic/chem226/Labs/Smell/smell-links.html</a:t>
            </a:r>
          </a:p>
        </p:txBody>
      </p:sp>
    </p:spTree>
    <p:extLst>
      <p:ext uri="{BB962C8B-B14F-4D97-AF65-F5344CB8AC3E}">
        <p14:creationId xmlns:p14="http://schemas.microsoft.com/office/powerpoint/2010/main" val="26480956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9817"/>
                                        </p:tgtEl>
                                        <p:attrNameLst>
                                          <p:attrName>style.visibility</p:attrName>
                                        </p:attrNameLst>
                                      </p:cBhvr>
                                      <p:to>
                                        <p:strVal val="visible"/>
                                      </p:to>
                                    </p:set>
                                    <p:anim calcmode="lin" valueType="num">
                                      <p:cBhvr additive="base">
                                        <p:cTn id="7" dur="500" fill="hold"/>
                                        <p:tgtEl>
                                          <p:spTgt spid="119817"/>
                                        </p:tgtEl>
                                        <p:attrNameLst>
                                          <p:attrName>ppt_x</p:attrName>
                                        </p:attrNameLst>
                                      </p:cBhvr>
                                      <p:tavLst>
                                        <p:tav tm="0">
                                          <p:val>
                                            <p:strVal val="0-#ppt_w/2"/>
                                          </p:val>
                                        </p:tav>
                                        <p:tav tm="100000">
                                          <p:val>
                                            <p:strVal val="#ppt_x"/>
                                          </p:val>
                                        </p:tav>
                                      </p:tavLst>
                                    </p:anim>
                                    <p:anim calcmode="lin" valueType="num">
                                      <p:cBhvr additive="base">
                                        <p:cTn id="8" dur="500" fill="hold"/>
                                        <p:tgtEl>
                                          <p:spTgt spid="11981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19815"/>
                                        </p:tgtEl>
                                        <p:attrNameLst>
                                          <p:attrName>style.visibility</p:attrName>
                                        </p:attrNameLst>
                                      </p:cBhvr>
                                      <p:to>
                                        <p:strVal val="visible"/>
                                      </p:to>
                                    </p:set>
                                    <p:anim calcmode="lin" valueType="num">
                                      <p:cBhvr additive="base">
                                        <p:cTn id="13" dur="500" fill="hold"/>
                                        <p:tgtEl>
                                          <p:spTgt spid="119815"/>
                                        </p:tgtEl>
                                        <p:attrNameLst>
                                          <p:attrName>ppt_x</p:attrName>
                                        </p:attrNameLst>
                                      </p:cBhvr>
                                      <p:tavLst>
                                        <p:tav tm="0">
                                          <p:val>
                                            <p:strVal val="0-#ppt_w/2"/>
                                          </p:val>
                                        </p:tav>
                                        <p:tav tm="100000">
                                          <p:val>
                                            <p:strVal val="#ppt_x"/>
                                          </p:val>
                                        </p:tav>
                                      </p:tavLst>
                                    </p:anim>
                                    <p:anim calcmode="lin" valueType="num">
                                      <p:cBhvr additive="base">
                                        <p:cTn id="14" dur="500" fill="hold"/>
                                        <p:tgtEl>
                                          <p:spTgt spid="11981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19816"/>
                                        </p:tgtEl>
                                        <p:attrNameLst>
                                          <p:attrName>style.visibility</p:attrName>
                                        </p:attrNameLst>
                                      </p:cBhvr>
                                      <p:to>
                                        <p:strVal val="visible"/>
                                      </p:to>
                                    </p:set>
                                    <p:anim calcmode="lin" valueType="num">
                                      <p:cBhvr additive="base">
                                        <p:cTn id="19" dur="500" fill="hold"/>
                                        <p:tgtEl>
                                          <p:spTgt spid="119816"/>
                                        </p:tgtEl>
                                        <p:attrNameLst>
                                          <p:attrName>ppt_x</p:attrName>
                                        </p:attrNameLst>
                                      </p:cBhvr>
                                      <p:tavLst>
                                        <p:tav tm="0">
                                          <p:val>
                                            <p:strVal val="0-#ppt_w/2"/>
                                          </p:val>
                                        </p:tav>
                                        <p:tav tm="100000">
                                          <p:val>
                                            <p:strVal val="#ppt_x"/>
                                          </p:val>
                                        </p:tav>
                                      </p:tavLst>
                                    </p:anim>
                                    <p:anim calcmode="lin" valueType="num">
                                      <p:cBhvr additive="base">
                                        <p:cTn id="20" dur="500" fill="hold"/>
                                        <p:tgtEl>
                                          <p:spTgt spid="1198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3"/>
          <p:cNvSpPr txBox="1">
            <a:spLocks noChangeArrowheads="1"/>
          </p:cNvSpPr>
          <p:nvPr/>
        </p:nvSpPr>
        <p:spPr bwMode="auto">
          <a:xfrm>
            <a:off x="381000" y="1249740"/>
            <a:ext cx="54864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461963" algn="l"/>
              </a:tabLst>
              <a:defRPr sz="2400" b="1">
                <a:solidFill>
                  <a:schemeClr val="tx1"/>
                </a:solidFill>
                <a:latin typeface="Times New Roman" charset="0"/>
                <a:ea typeface="ＭＳ Ｐゴシック" charset="0"/>
                <a:cs typeface="ＭＳ Ｐゴシック" charset="0"/>
              </a:defRPr>
            </a:lvl1pPr>
            <a:lvl2pPr marL="37931725" indent="-37474525" eaLnBrk="0" hangingPunct="0">
              <a:tabLst>
                <a:tab pos="461963" algn="l"/>
              </a:tabLst>
              <a:defRPr sz="2400" b="1">
                <a:solidFill>
                  <a:schemeClr val="tx1"/>
                </a:solidFill>
                <a:latin typeface="Times New Roman" charset="0"/>
                <a:ea typeface="ＭＳ Ｐゴシック" charset="0"/>
              </a:defRPr>
            </a:lvl2pPr>
            <a:lvl3pPr eaLnBrk="0" hangingPunct="0">
              <a:tabLst>
                <a:tab pos="461963" algn="l"/>
              </a:tabLst>
              <a:defRPr sz="2400" b="1">
                <a:solidFill>
                  <a:schemeClr val="tx1"/>
                </a:solidFill>
                <a:latin typeface="Times New Roman" charset="0"/>
                <a:ea typeface="ＭＳ Ｐゴシック" charset="0"/>
              </a:defRPr>
            </a:lvl3pPr>
            <a:lvl4pPr eaLnBrk="0" hangingPunct="0">
              <a:tabLst>
                <a:tab pos="461963" algn="l"/>
              </a:tabLst>
              <a:defRPr sz="2400" b="1">
                <a:solidFill>
                  <a:schemeClr val="tx1"/>
                </a:solidFill>
                <a:latin typeface="Times New Roman" charset="0"/>
                <a:ea typeface="ＭＳ Ｐゴシック" charset="0"/>
              </a:defRPr>
            </a:lvl4pPr>
            <a:lvl5pPr eaLnBrk="0" hangingPunct="0">
              <a:tabLst>
                <a:tab pos="461963" algn="l"/>
              </a:tabLst>
              <a:defRPr sz="2400" b="1">
                <a:solidFill>
                  <a:schemeClr val="tx1"/>
                </a:solidFill>
                <a:latin typeface="Times New Roman" charset="0"/>
                <a:ea typeface="ＭＳ Ｐゴシック" charset="0"/>
              </a:defRPr>
            </a:lvl5pPr>
            <a:lvl6pPr marL="4572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6pPr>
            <a:lvl7pPr marL="9144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7pPr>
            <a:lvl8pPr marL="13716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8pPr>
            <a:lvl9pPr marL="18288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9pPr>
          </a:lstStyle>
          <a:p>
            <a:pPr eaLnBrk="1" hangingPunct="1"/>
            <a:r>
              <a:rPr lang="en-US" dirty="0" smtClean="0">
                <a:cs typeface="Times New Roman" charset="0"/>
              </a:rPr>
              <a:t>This molecule may interfere with the perception of the smell of raspberry. What two functions are </a:t>
            </a:r>
            <a:r>
              <a:rPr lang="en-US" dirty="0">
                <a:cs typeface="Times New Roman" charset="0"/>
              </a:rPr>
              <a:t>i</a:t>
            </a:r>
            <a:r>
              <a:rPr lang="en-US" dirty="0" smtClean="0">
                <a:cs typeface="Times New Roman" charset="0"/>
              </a:rPr>
              <a:t>n the structure?</a:t>
            </a:r>
            <a:endParaRPr lang="en-US" dirty="0">
              <a:cs typeface="Times New Roman" charset="0"/>
            </a:endParaRPr>
          </a:p>
          <a:p>
            <a:pPr eaLnBrk="1" hangingPunct="1"/>
            <a:endParaRPr lang="en-US" dirty="0">
              <a:latin typeface="Times" charset="0"/>
            </a:endParaRPr>
          </a:p>
        </p:txBody>
      </p:sp>
      <p:pic>
        <p:nvPicPr>
          <p:cNvPr id="31747" name="Picture 5" descr="Screen Shot 2013-09-27 at 12.55.25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5513388"/>
            <a:ext cx="1262063"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Table 7"/>
          <p:cNvGraphicFramePr>
            <a:graphicFrameLocks noGrp="1"/>
          </p:cNvGraphicFramePr>
          <p:nvPr>
            <p:extLst>
              <p:ext uri="{D42A27DB-BD31-4B8C-83A1-F6EECF244321}">
                <p14:modId xmlns:p14="http://schemas.microsoft.com/office/powerpoint/2010/main" val="1281024331"/>
              </p:ext>
            </p:extLst>
          </p:nvPr>
        </p:nvGraphicFramePr>
        <p:xfrm>
          <a:off x="1219200" y="2743200"/>
          <a:ext cx="6172200" cy="3343275"/>
        </p:xfrm>
        <a:graphic>
          <a:graphicData uri="http://schemas.openxmlformats.org/drawingml/2006/table">
            <a:tbl>
              <a:tblPr/>
              <a:tblGrid>
                <a:gridCol w="3517490"/>
                <a:gridCol w="265471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rgbClr val="FFFFFF"/>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Alcohol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2"/>
                          </a:solidFill>
                          <a:effectLst/>
                          <a:latin typeface="Times New Roman"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a:t>
                      </a: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Ether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2"/>
                          </a:solidFill>
                          <a:effectLst/>
                          <a:latin typeface="Times New Roman"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a:t>
                      </a:r>
                      <a:r>
                        <a:rPr kumimoji="0" lang="en-US" sz="1800" b="0" i="0" u="none" strike="noStrike" cap="none" normalizeH="0" baseline="0">
                          <a:ln>
                            <a:noFill/>
                          </a:ln>
                          <a:solidFill>
                            <a:schemeClr val="tx2"/>
                          </a:solidFill>
                          <a:effectLst/>
                          <a:latin typeface="Times"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a:t>
                      </a: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Amine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cap="none" normalizeH="0" baseline="0" dirty="0">
                          <a:ln>
                            <a:noFill/>
                          </a:ln>
                          <a:solidFill>
                            <a:schemeClr val="tx2"/>
                          </a:solidFill>
                          <a:effectLst/>
                          <a:latin typeface="Times New Roman" charset="0"/>
                          <a:ea typeface="ＭＳ Ｐゴシック" charset="0"/>
                          <a:cs typeface="ＭＳ Ｐゴシック" charset="0"/>
                        </a:rPr>
                        <a:t>R</a:t>
                      </a:r>
                      <a:r>
                        <a:rPr kumimoji="0" lang="en-US" sz="1800" b="0" i="0" u="none" strike="noStrike" cap="none" normalizeH="0" baseline="0" dirty="0">
                          <a:ln>
                            <a:noFill/>
                          </a:ln>
                          <a:solidFill>
                            <a:schemeClr val="tx2"/>
                          </a:solidFill>
                          <a:effectLst/>
                          <a:latin typeface="Symbol" charset="0"/>
                          <a:ea typeface="ＭＳ Ｐゴシック" charset="0"/>
                          <a:cs typeface="ＭＳ Ｐゴシック" charset="0"/>
                        </a:rPr>
                        <a:t></a:t>
                      </a:r>
                      <a:r>
                        <a:rPr kumimoji="0" lang="en-US" sz="1800" b="0" i="0" u="none" strike="noStrike" cap="none" normalizeH="0" baseline="0" dirty="0" smtClean="0">
                          <a:ln>
                            <a:noFill/>
                          </a:ln>
                          <a:solidFill>
                            <a:schemeClr val="tx2"/>
                          </a:solidFill>
                          <a:effectLst/>
                          <a:latin typeface="Symbol" charset="0"/>
                          <a:ea typeface="ＭＳ Ｐゴシック" charset="0"/>
                          <a:cs typeface="ＭＳ Ｐゴシック" charset="0"/>
                        </a:rPr>
                        <a:t>NH</a:t>
                      </a:r>
                      <a:r>
                        <a:rPr kumimoji="0" lang="en-US" sz="1800" b="0" i="0" u="none" strike="noStrike" cap="none" normalizeH="0" baseline="-25000" dirty="0" smtClean="0">
                          <a:ln>
                            <a:noFill/>
                          </a:ln>
                          <a:solidFill>
                            <a:schemeClr val="tx2"/>
                          </a:solidFill>
                          <a:effectLst/>
                          <a:latin typeface="Symbol" charset="0"/>
                          <a:ea typeface="ＭＳ Ｐゴシック" charset="0"/>
                          <a:cs typeface="ＭＳ Ｐゴシック" charset="0"/>
                        </a:rPr>
                        <a:t>2 </a:t>
                      </a:r>
                      <a:r>
                        <a:rPr kumimoji="0" lang="en-US" sz="1800" b="0" i="0" u="none" strike="noStrike" cap="none" normalizeH="0" baseline="0" dirty="0" smtClean="0">
                          <a:ln>
                            <a:noFill/>
                          </a:ln>
                          <a:solidFill>
                            <a:schemeClr val="tx2"/>
                          </a:solidFill>
                          <a:effectLst/>
                          <a:latin typeface="Symbol" charset="0"/>
                          <a:ea typeface="ＭＳ Ｐゴシック" charset="0"/>
                          <a:cs typeface="ＭＳ Ｐゴシック" charset="0"/>
                        </a:rPr>
                        <a:t>, </a:t>
                      </a:r>
                      <a:r>
                        <a:rPr kumimoji="0" lang="en-US" sz="1800" b="0" i="0" u="none" strike="noStrike" cap="none" normalizeH="0" baseline="0" dirty="0" smtClean="0">
                          <a:ln>
                            <a:noFill/>
                          </a:ln>
                          <a:solidFill>
                            <a:schemeClr val="tx2"/>
                          </a:solidFill>
                          <a:effectLst/>
                          <a:latin typeface="Times New Roman" charset="0"/>
                          <a:ea typeface="ＭＳ Ｐゴシック" charset="0"/>
                          <a:cs typeface="ＭＳ Ｐゴシック" charset="0"/>
                        </a:rPr>
                        <a:t>R</a:t>
                      </a:r>
                      <a:r>
                        <a:rPr kumimoji="0" lang="en-US" sz="1800" b="0" i="0" u="none" strike="noStrike" cap="none" normalizeH="0" baseline="-25000" dirty="0" smtClean="0">
                          <a:ln>
                            <a:noFill/>
                          </a:ln>
                          <a:solidFill>
                            <a:schemeClr val="tx2"/>
                          </a:solidFill>
                          <a:effectLst/>
                          <a:latin typeface="Times New Roman" charset="0"/>
                          <a:ea typeface="ＭＳ Ｐゴシック" charset="0"/>
                          <a:cs typeface="ＭＳ Ｐゴシック" charset="0"/>
                        </a:rPr>
                        <a:t>2</a:t>
                      </a:r>
                      <a:r>
                        <a:rPr kumimoji="0" lang="en-US" sz="1800" b="0" i="0" u="none" strike="noStrike" cap="none" normalizeH="0" baseline="0" dirty="0" smtClean="0">
                          <a:ln>
                            <a:noFill/>
                          </a:ln>
                          <a:solidFill>
                            <a:schemeClr val="tx2"/>
                          </a:solidFill>
                          <a:effectLst/>
                          <a:latin typeface="Symbol" charset="0"/>
                          <a:ea typeface="ＭＳ Ｐゴシック" charset="0"/>
                          <a:cs typeface="ＭＳ Ｐゴシック" charset="0"/>
                        </a:rPr>
                        <a:t>NH, </a:t>
                      </a:r>
                      <a:r>
                        <a:rPr kumimoji="0" lang="en-US" sz="1800" b="0" i="0" u="none" strike="noStrike" cap="none" normalizeH="0" baseline="-25000" dirty="0" smtClean="0">
                          <a:ln>
                            <a:noFill/>
                          </a:ln>
                          <a:solidFill>
                            <a:schemeClr val="tx2"/>
                          </a:solidFill>
                          <a:effectLst/>
                          <a:latin typeface="Symbol" charset="0"/>
                          <a:ea typeface="ＭＳ Ｐゴシック" charset="0"/>
                          <a:cs typeface="ＭＳ Ｐゴシック" charset="0"/>
                        </a:rPr>
                        <a:t> </a:t>
                      </a:r>
                      <a:r>
                        <a:rPr kumimoji="0" lang="en-US" sz="1800" b="0" i="0" u="none" strike="noStrike" cap="none" normalizeH="0" baseline="0" dirty="0" smtClean="0">
                          <a:ln>
                            <a:noFill/>
                          </a:ln>
                          <a:solidFill>
                            <a:schemeClr val="tx2"/>
                          </a:solidFill>
                          <a:effectLst/>
                          <a:latin typeface="Times New Roman" charset="0"/>
                          <a:ea typeface="ＭＳ Ｐゴシック" charset="0"/>
                          <a:cs typeface="ＭＳ Ｐゴシック" charset="0"/>
                        </a:rPr>
                        <a:t>R</a:t>
                      </a:r>
                      <a:r>
                        <a:rPr kumimoji="0" lang="en-US" sz="1800" b="0" i="0" u="none" strike="noStrike" cap="none" normalizeH="0" baseline="-25000" dirty="0" smtClean="0">
                          <a:ln>
                            <a:noFill/>
                          </a:ln>
                          <a:solidFill>
                            <a:schemeClr val="tx2"/>
                          </a:solidFill>
                          <a:effectLst/>
                          <a:latin typeface="Times New Roman" charset="0"/>
                          <a:ea typeface="ＭＳ Ｐゴシック" charset="0"/>
                          <a:cs typeface="ＭＳ Ｐゴシック" charset="0"/>
                        </a:rPr>
                        <a:t>3</a:t>
                      </a:r>
                      <a:r>
                        <a:rPr kumimoji="0" lang="en-US" sz="1800" b="0" i="0" u="none" strike="noStrike" cap="none" normalizeH="0" baseline="0" dirty="0" smtClean="0">
                          <a:ln>
                            <a:noFill/>
                          </a:ln>
                          <a:solidFill>
                            <a:schemeClr val="tx2"/>
                          </a:solidFill>
                          <a:effectLst/>
                          <a:latin typeface="Symbol" charset="0"/>
                          <a:ea typeface="ＭＳ Ｐゴシック" charset="0"/>
                          <a:cs typeface="ＭＳ Ｐゴシック" charset="0"/>
                        </a:rPr>
                        <a:t>N</a:t>
                      </a:r>
                      <a:endParaRPr kumimoji="0" lang="en-US" sz="1800" b="0" i="0" u="none" strike="noStrike" cap="none" normalizeH="0" baseline="0" dirty="0" smtClean="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Aldehyde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Ketone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Carboxylic Acid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Ester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Amide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bl>
          </a:graphicData>
        </a:graphic>
      </p:graphicFrame>
      <p:pic>
        <p:nvPicPr>
          <p:cNvPr id="31790"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4191000"/>
            <a:ext cx="596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1791"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4572000"/>
            <a:ext cx="6096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1792" name="Picture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4876800"/>
            <a:ext cx="71755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1793" name="Picture 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0" y="5257800"/>
            <a:ext cx="8001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1794" name="Picture 8"/>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24600" y="5562600"/>
            <a:ext cx="8128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7" name="Rectangle 3"/>
          <p:cNvSpPr>
            <a:spLocks noGrp="1" noChangeArrowheads="1"/>
          </p:cNvSpPr>
          <p:nvPr>
            <p:ph type="title" idx="4294967295"/>
          </p:nvPr>
        </p:nvSpPr>
        <p:spPr>
          <a:xfrm>
            <a:off x="-609600" y="0"/>
            <a:ext cx="8229600" cy="1143000"/>
          </a:xfrm>
        </p:spPr>
        <p:txBody>
          <a:bodyPr/>
          <a:lstStyle/>
          <a:p>
            <a:pPr algn="ctr"/>
            <a:r>
              <a:rPr lang="en-US" sz="3600" dirty="0">
                <a:effectLst>
                  <a:outerShdw blurRad="38100" dist="38100" dir="2700000" algn="tl">
                    <a:srgbClr val="DDDDDD"/>
                  </a:outerShdw>
                </a:effectLst>
                <a:latin typeface="Times New Roman" charset="0"/>
                <a:ea typeface="ＭＳ Ｐゴシック" charset="0"/>
                <a:cs typeface="ＭＳ Ｐゴシック" charset="0"/>
              </a:rPr>
              <a:t>Organic Molecular Jeopardy</a:t>
            </a:r>
            <a:br>
              <a:rPr lang="en-US" sz="3600" dirty="0">
                <a:effectLst>
                  <a:outerShdw blurRad="38100" dist="38100" dir="2700000" algn="tl">
                    <a:srgbClr val="DDDDDD"/>
                  </a:outerShdw>
                </a:effectLst>
                <a:latin typeface="Times New Roman" charset="0"/>
                <a:ea typeface="ＭＳ Ｐゴシック" charset="0"/>
                <a:cs typeface="ＭＳ Ｐゴシック" charset="0"/>
              </a:rPr>
            </a:br>
            <a:r>
              <a:rPr lang="en-US" sz="2800"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Common Formulas &amp; Drawings</a:t>
            </a:r>
          </a:p>
        </p:txBody>
      </p:sp>
      <p:pic>
        <p:nvPicPr>
          <p:cNvPr id="3" name="Picture 2" descr="Screen Shot 2019-05-10 at 2.27.52 P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66889" y="228600"/>
            <a:ext cx="2188029" cy="3403600"/>
          </a:xfrm>
          <a:prstGeom prst="rect">
            <a:avLst/>
          </a:prstGeom>
        </p:spPr>
      </p:pic>
      <p:sp>
        <p:nvSpPr>
          <p:cNvPr id="21" name="Donut 20"/>
          <p:cNvSpPr/>
          <p:nvPr/>
        </p:nvSpPr>
        <p:spPr bwMode="auto">
          <a:xfrm>
            <a:off x="7696200" y="609600"/>
            <a:ext cx="1143000" cy="1066800"/>
          </a:xfrm>
          <a:prstGeom prst="donut">
            <a:avLst>
              <a:gd name="adj" fmla="val 6705"/>
            </a:avLst>
          </a:prstGeom>
          <a:solidFill>
            <a:srgbClr val="CC0066"/>
          </a:solidFill>
          <a:ln w="3810" cap="flat" cmpd="sng" algn="ctr">
            <a:solidFill>
              <a:srgbClr val="FF0000"/>
            </a:solidFill>
            <a:prstDash val="solid"/>
            <a:round/>
            <a:headEnd type="none" w="med" len="med"/>
            <a:tailEnd type="none" w="med" len="med"/>
          </a:ln>
          <a:effectLst/>
        </p:spPr>
        <p:txBody>
          <a:bodyPr/>
          <a:lstStyle/>
          <a:p>
            <a:pPr eaLnBrk="0" hangingPunct="0"/>
            <a:endParaRPr lang="en-US"/>
          </a:p>
        </p:txBody>
      </p:sp>
      <p:sp>
        <p:nvSpPr>
          <p:cNvPr id="22" name="Donut 21"/>
          <p:cNvSpPr/>
          <p:nvPr/>
        </p:nvSpPr>
        <p:spPr bwMode="auto">
          <a:xfrm>
            <a:off x="7467600" y="2590800"/>
            <a:ext cx="1295400" cy="1143000"/>
          </a:xfrm>
          <a:prstGeom prst="donut">
            <a:avLst>
              <a:gd name="adj" fmla="val 7680"/>
            </a:avLst>
          </a:prstGeom>
          <a:solidFill>
            <a:srgbClr val="3366FF"/>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23" name="Donut 22"/>
          <p:cNvSpPr/>
          <p:nvPr/>
        </p:nvSpPr>
        <p:spPr bwMode="auto">
          <a:xfrm>
            <a:off x="6629400" y="1371600"/>
            <a:ext cx="1295400" cy="1143000"/>
          </a:xfrm>
          <a:prstGeom prst="donut">
            <a:avLst>
              <a:gd name="adj" fmla="val 7680"/>
            </a:avLst>
          </a:prstGeom>
          <a:solidFill>
            <a:srgbClr val="3366FF"/>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Tree>
    <p:extLst>
      <p:ext uri="{BB962C8B-B14F-4D97-AF65-F5344CB8AC3E}">
        <p14:creationId xmlns:p14="http://schemas.microsoft.com/office/powerpoint/2010/main" val="5677774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6" descr="table-of-organic-compounds-and-their-smells-w12.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144000" cy="610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1981200" y="228600"/>
            <a:ext cx="5253038" cy="461963"/>
          </a:xfrm>
          <a:prstGeom prst="rect">
            <a:avLst/>
          </a:prstGeom>
          <a:noFill/>
          <a:ln w="127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a:effectLst>
                  <a:outerShdw blurRad="38100" dist="38100" dir="2700000" algn="tl">
                    <a:srgbClr val="DDDDDD"/>
                  </a:outerShdw>
                </a:effectLst>
              </a:rPr>
              <a:t>Organic Functions &amp; Smell Receptors.</a:t>
            </a:r>
          </a:p>
        </p:txBody>
      </p:sp>
    </p:spTree>
    <p:extLst>
      <p:ext uri="{BB962C8B-B14F-4D97-AF65-F5344CB8AC3E}">
        <p14:creationId xmlns:p14="http://schemas.microsoft.com/office/powerpoint/2010/main" val="2451555586"/>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6"/>
          <p:cNvSpPr>
            <a:spLocks noChangeArrowheads="1"/>
          </p:cNvSpPr>
          <p:nvPr/>
        </p:nvSpPr>
        <p:spPr bwMode="auto">
          <a:xfrm>
            <a:off x="762000" y="1239838"/>
            <a:ext cx="3886200" cy="440120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sz="2000" b="0" dirty="0" err="1"/>
              <a:t>Isoamyl</a:t>
            </a:r>
            <a:r>
              <a:rPr lang="en-US" sz="2000" b="0" dirty="0"/>
              <a:t> acetate, also known as </a:t>
            </a:r>
            <a:r>
              <a:rPr lang="en-US" sz="2000" b="0" dirty="0" err="1"/>
              <a:t>isopentyl</a:t>
            </a:r>
            <a:r>
              <a:rPr lang="en-US" sz="2000" b="0" dirty="0"/>
              <a:t> acetate, is formed from </a:t>
            </a:r>
            <a:r>
              <a:rPr lang="en-US" sz="2000" b="0" dirty="0" err="1"/>
              <a:t>isoamyl</a:t>
            </a:r>
            <a:r>
              <a:rPr lang="en-US" sz="2000" b="0" dirty="0"/>
              <a:t> alcohol and acetic acid. It is a colorless liquid that is only slightly soluble in water, but very soluble in most organic solvents. </a:t>
            </a:r>
            <a:r>
              <a:rPr lang="en-US" sz="2000" b="0" dirty="0" err="1"/>
              <a:t>Isoamyl</a:t>
            </a:r>
            <a:r>
              <a:rPr lang="en-US" sz="2000" b="0" dirty="0"/>
              <a:t> acetate has a strong odor which is also described as similar to both banana and pear.[3] Banana oil may be either pure </a:t>
            </a:r>
            <a:r>
              <a:rPr lang="en-US" sz="2000" b="0" dirty="0" err="1"/>
              <a:t>isoamyl</a:t>
            </a:r>
            <a:r>
              <a:rPr lang="en-US" sz="2000" b="0" dirty="0"/>
              <a:t> acetate, or flavorings that are mixtures of </a:t>
            </a:r>
            <a:r>
              <a:rPr lang="en-US" sz="2000" b="0" dirty="0" err="1"/>
              <a:t>isoamyl</a:t>
            </a:r>
            <a:r>
              <a:rPr lang="en-US" sz="2000" b="0" dirty="0"/>
              <a:t> acetate, amyl acetate, and other flavors.</a:t>
            </a:r>
          </a:p>
        </p:txBody>
      </p:sp>
      <p:pic>
        <p:nvPicPr>
          <p:cNvPr id="38915" name="Picture 9" descr="Screen Shot 2017-11-21 at 3.28.3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914400"/>
            <a:ext cx="3721100"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10" descr="Screen Shot 2017-11-21 at 3.31.06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3886200"/>
            <a:ext cx="2274888"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Rectangle 11"/>
          <p:cNvSpPr>
            <a:spLocks noChangeArrowheads="1"/>
          </p:cNvSpPr>
          <p:nvPr/>
        </p:nvSpPr>
        <p:spPr bwMode="auto">
          <a:xfrm>
            <a:off x="6096000" y="5867400"/>
            <a:ext cx="13477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C</a:t>
            </a:r>
            <a:r>
              <a:rPr lang="en-US" baseline="-25000"/>
              <a:t>7</a:t>
            </a:r>
            <a:r>
              <a:rPr lang="en-US"/>
              <a:t>H</a:t>
            </a:r>
            <a:r>
              <a:rPr lang="en-US" baseline="-25000"/>
              <a:t>14</a:t>
            </a:r>
            <a:r>
              <a:rPr lang="en-US"/>
              <a:t>O</a:t>
            </a:r>
            <a:r>
              <a:rPr lang="en-US" baseline="-25000"/>
              <a:t>2</a:t>
            </a:r>
          </a:p>
        </p:txBody>
      </p:sp>
      <p:sp>
        <p:nvSpPr>
          <p:cNvPr id="13" name="Rectangle 12"/>
          <p:cNvSpPr/>
          <p:nvPr/>
        </p:nvSpPr>
        <p:spPr>
          <a:xfrm>
            <a:off x="1295400" y="304800"/>
            <a:ext cx="6942926" cy="461665"/>
          </a:xfrm>
          <a:prstGeom prst="rect">
            <a:avLst/>
          </a:prstGeom>
        </p:spPr>
        <p:txBody>
          <a:bodyPr wrap="none">
            <a:spAutoFit/>
          </a:bodyPr>
          <a:lstStyle/>
          <a:p>
            <a:r>
              <a:rPr lang="en-US" dirty="0">
                <a:effectLst>
                  <a:outerShdw blurRad="38100" dist="38100" dir="2700000" algn="tl">
                    <a:srgbClr val="DDDDDD"/>
                  </a:outerShdw>
                </a:effectLst>
              </a:rPr>
              <a:t>One </a:t>
            </a:r>
            <a:r>
              <a:rPr lang="en-US" dirty="0" smtClean="0">
                <a:effectLst>
                  <a:outerShdw blurRad="38100" dist="38100" dir="2700000" algn="tl">
                    <a:srgbClr val="DDDDDD"/>
                  </a:outerShdw>
                </a:effectLst>
              </a:rPr>
              <a:t>molecule, One function: </a:t>
            </a:r>
            <a:r>
              <a:rPr lang="en-US" dirty="0">
                <a:effectLst>
                  <a:outerShdw blurRad="38100" dist="38100" dir="2700000" algn="tl">
                    <a:srgbClr val="DDDDDD"/>
                  </a:outerShdw>
                </a:effectLst>
              </a:rPr>
              <a:t>One Smell Receptor</a:t>
            </a:r>
          </a:p>
        </p:txBody>
      </p:sp>
    </p:spTree>
    <p:extLst>
      <p:ext uri="{BB962C8B-B14F-4D97-AF65-F5344CB8AC3E}">
        <p14:creationId xmlns:p14="http://schemas.microsoft.com/office/powerpoint/2010/main" val="2272468685"/>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9" descr="Screen Shot 2017-11-21 at 3.28.3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184400"/>
            <a:ext cx="3721100"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Rectangle 11"/>
          <p:cNvSpPr>
            <a:spLocks noChangeArrowheads="1"/>
          </p:cNvSpPr>
          <p:nvPr/>
        </p:nvSpPr>
        <p:spPr bwMode="auto">
          <a:xfrm>
            <a:off x="6248400" y="2743200"/>
            <a:ext cx="1111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a:t>C</a:t>
            </a:r>
            <a:r>
              <a:rPr lang="en-US" sz="2000" baseline="-25000"/>
              <a:t>7</a:t>
            </a:r>
            <a:r>
              <a:rPr lang="en-US" sz="2000"/>
              <a:t>H</a:t>
            </a:r>
            <a:r>
              <a:rPr lang="en-US" sz="2000" baseline="-25000"/>
              <a:t>14</a:t>
            </a:r>
            <a:r>
              <a:rPr lang="en-US" sz="2000"/>
              <a:t>O</a:t>
            </a:r>
            <a:r>
              <a:rPr lang="en-US" sz="2000" baseline="-25000"/>
              <a:t>2</a:t>
            </a:r>
          </a:p>
        </p:txBody>
      </p:sp>
      <p:sp>
        <p:nvSpPr>
          <p:cNvPr id="13" name="Rectangle 12"/>
          <p:cNvSpPr/>
          <p:nvPr/>
        </p:nvSpPr>
        <p:spPr>
          <a:xfrm>
            <a:off x="5029200" y="533400"/>
            <a:ext cx="3657600" cy="1200150"/>
          </a:xfrm>
          <a:prstGeom prst="rect">
            <a:avLst/>
          </a:prstGeom>
        </p:spPr>
        <p:txBody>
          <a:bodyPr>
            <a:spAutoFit/>
          </a:bodyPr>
          <a:lstStyle/>
          <a:p>
            <a:pPr algn="ctr"/>
            <a:r>
              <a:rPr lang="en-US">
                <a:effectLst>
                  <a:outerShdw blurRad="38100" dist="38100" dir="2700000" algn="tl">
                    <a:srgbClr val="DDDDDD"/>
                  </a:outerShdw>
                </a:effectLst>
              </a:rPr>
              <a:t>One molecule among 82 primary chemicals found in bananas:</a:t>
            </a:r>
          </a:p>
        </p:txBody>
      </p:sp>
      <p:pic>
        <p:nvPicPr>
          <p:cNvPr id="40965" name="Picture 6" descr="banana structures- SC Johnson.pdf"/>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85800" y="533400"/>
            <a:ext cx="3733800" cy="577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825135"/>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9" descr="Screen Shot 2017-11-21 at 3.28.3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838200"/>
            <a:ext cx="3721100"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1" name="Picture 10" descr="Screen Shot 2017-11-21 at 3.31.06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838200"/>
            <a:ext cx="2274888"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Rectangle 11"/>
          <p:cNvSpPr>
            <a:spLocks noChangeArrowheads="1"/>
          </p:cNvSpPr>
          <p:nvPr/>
        </p:nvSpPr>
        <p:spPr bwMode="auto">
          <a:xfrm>
            <a:off x="6934200" y="2743200"/>
            <a:ext cx="13477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C</a:t>
            </a:r>
            <a:r>
              <a:rPr lang="en-US" baseline="-25000"/>
              <a:t>7</a:t>
            </a:r>
            <a:r>
              <a:rPr lang="en-US"/>
              <a:t>H</a:t>
            </a:r>
            <a:r>
              <a:rPr lang="en-US" baseline="-25000"/>
              <a:t>14</a:t>
            </a:r>
            <a:r>
              <a:rPr lang="en-US"/>
              <a:t>O</a:t>
            </a:r>
            <a:r>
              <a:rPr lang="en-US" baseline="-25000"/>
              <a:t>2</a:t>
            </a:r>
          </a:p>
        </p:txBody>
      </p:sp>
      <p:sp>
        <p:nvSpPr>
          <p:cNvPr id="9" name="TextBox 8"/>
          <p:cNvSpPr txBox="1"/>
          <p:nvPr/>
        </p:nvSpPr>
        <p:spPr>
          <a:xfrm>
            <a:off x="3048000" y="3810000"/>
            <a:ext cx="4724400" cy="2678113"/>
          </a:xfrm>
          <a:prstGeom prst="rect">
            <a:avLst/>
          </a:prstGeom>
          <a:no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b="0" dirty="0"/>
              <a:t>The function in </a:t>
            </a:r>
            <a:r>
              <a:rPr lang="en-US" b="0" dirty="0" err="1"/>
              <a:t>isoamyl</a:t>
            </a:r>
            <a:r>
              <a:rPr lang="en-US" b="0" dirty="0"/>
              <a:t> acetate</a:t>
            </a:r>
            <a:r>
              <a:rPr lang="ja-JP" altLang="en-US" b="0" dirty="0"/>
              <a:t>’</a:t>
            </a:r>
            <a:r>
              <a:rPr lang="en-US" b="0" dirty="0"/>
              <a:t>s structure is a(n):</a:t>
            </a:r>
          </a:p>
          <a:p>
            <a:pPr eaLnBrk="1" hangingPunct="1">
              <a:buFont typeface="Times New Roman" charset="0"/>
              <a:buAutoNum type="alphaUcPeriod"/>
            </a:pPr>
            <a:r>
              <a:rPr lang="en-US" b="0" dirty="0" smtClean="0"/>
              <a:t> Alcohol</a:t>
            </a:r>
            <a:endParaRPr lang="en-US" b="0" dirty="0"/>
          </a:p>
          <a:p>
            <a:pPr eaLnBrk="1" hangingPunct="1">
              <a:buFont typeface="Times New Roman" charset="0"/>
              <a:buAutoNum type="alphaUcPeriod"/>
            </a:pPr>
            <a:r>
              <a:rPr lang="en-US" b="0" dirty="0" smtClean="0"/>
              <a:t> Aldehyde</a:t>
            </a:r>
            <a:endParaRPr lang="en-US" b="0" dirty="0"/>
          </a:p>
          <a:p>
            <a:pPr eaLnBrk="1" hangingPunct="1">
              <a:buFont typeface="Times New Roman" charset="0"/>
              <a:buAutoNum type="alphaUcPeriod"/>
            </a:pPr>
            <a:r>
              <a:rPr lang="en-US" b="0" dirty="0" smtClean="0"/>
              <a:t> Ketone</a:t>
            </a:r>
            <a:endParaRPr lang="en-US" b="0" dirty="0"/>
          </a:p>
          <a:p>
            <a:pPr eaLnBrk="1" hangingPunct="1">
              <a:buFont typeface="Times New Roman" charset="0"/>
              <a:buAutoNum type="alphaUcPeriod"/>
            </a:pPr>
            <a:r>
              <a:rPr lang="en-US" b="0" dirty="0" smtClean="0"/>
              <a:t> Ester</a:t>
            </a:r>
            <a:endParaRPr lang="en-US" b="0" dirty="0"/>
          </a:p>
          <a:p>
            <a:pPr eaLnBrk="1" hangingPunct="1">
              <a:buFont typeface="Times New Roman" charset="0"/>
              <a:buAutoNum type="alphaUcPeriod"/>
            </a:pPr>
            <a:r>
              <a:rPr lang="en-US" b="0" dirty="0" smtClean="0"/>
              <a:t> Carboxylic </a:t>
            </a:r>
            <a:r>
              <a:rPr lang="en-US" b="0" dirty="0"/>
              <a:t>Acid</a:t>
            </a:r>
          </a:p>
        </p:txBody>
      </p:sp>
      <p:sp>
        <p:nvSpPr>
          <p:cNvPr id="8" name="Rectangle 3"/>
          <p:cNvSpPr>
            <a:spLocks noGrp="1" noChangeArrowheads="1"/>
          </p:cNvSpPr>
          <p:nvPr>
            <p:ph type="title" idx="4294967295"/>
          </p:nvPr>
        </p:nvSpPr>
        <p:spPr>
          <a:xfrm>
            <a:off x="762000" y="-152400"/>
            <a:ext cx="8229600" cy="1143000"/>
          </a:xfrm>
        </p:spPr>
        <p:txBody>
          <a:bodyPr/>
          <a:lstStyle/>
          <a:p>
            <a:pPr algn="ctr"/>
            <a:r>
              <a:rPr lang="en-US" sz="3600" dirty="0" smtClean="0">
                <a:effectLst>
                  <a:outerShdw blurRad="38100" dist="38100" dir="2700000" algn="tl">
                    <a:srgbClr val="DDDDDD"/>
                  </a:outerShdw>
                </a:effectLst>
                <a:latin typeface="Times New Roman" charset="0"/>
                <a:ea typeface="ＭＳ Ｐゴシック" charset="0"/>
                <a:cs typeface="ＭＳ Ｐゴシック" charset="0"/>
              </a:rPr>
              <a:t>Organic Molecular Jeopardy</a:t>
            </a:r>
            <a:r>
              <a:rPr lang="en-US" sz="3600" dirty="0">
                <a:effectLst>
                  <a:outerShdw blurRad="38100" dist="38100" dir="2700000" algn="tl">
                    <a:srgbClr val="DDDDDD"/>
                  </a:outerShdw>
                </a:effectLst>
                <a:latin typeface="Times New Roman" charset="0"/>
                <a:ea typeface="ＭＳ Ｐゴシック" charset="0"/>
                <a:cs typeface="ＭＳ Ｐゴシック" charset="0"/>
              </a:rPr>
              <a:t/>
            </a:r>
            <a:br>
              <a:rPr lang="en-US" sz="3600" dirty="0">
                <a:effectLst>
                  <a:outerShdw blurRad="38100" dist="38100" dir="2700000" algn="tl">
                    <a:srgbClr val="DDDDDD"/>
                  </a:outerShdw>
                </a:effectLst>
                <a:latin typeface="Times New Roman" charset="0"/>
                <a:ea typeface="ＭＳ Ｐゴシック" charset="0"/>
                <a:cs typeface="ＭＳ Ｐゴシック" charset="0"/>
              </a:rPr>
            </a:br>
            <a:r>
              <a:rPr lang="en-US" sz="2800"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Common Formulas &amp; Drawings</a:t>
            </a:r>
          </a:p>
        </p:txBody>
      </p:sp>
    </p:spTree>
    <p:extLst>
      <p:ext uri="{BB962C8B-B14F-4D97-AF65-F5344CB8AC3E}">
        <p14:creationId xmlns:p14="http://schemas.microsoft.com/office/powerpoint/2010/main" val="2058584415"/>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6"/>
          <p:cNvSpPr>
            <a:spLocks noChangeArrowheads="1"/>
          </p:cNvSpPr>
          <p:nvPr/>
        </p:nvSpPr>
        <p:spPr bwMode="auto">
          <a:xfrm>
            <a:off x="1219200" y="2514600"/>
            <a:ext cx="3810000" cy="25542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sz="2000" b="0"/>
              <a:t>Methyl salicylate (oil of wintergreen or wintergreen oil) is naturally produced by many species of plants, particularly wintergreens. It is also synthetically produced, used as a fragrance, in foods and beverages, and in liniments.</a:t>
            </a:r>
          </a:p>
        </p:txBody>
      </p:sp>
      <p:pic>
        <p:nvPicPr>
          <p:cNvPr id="47107" name="Picture 11" descr="Screen Shot 2017-11-21 at 3.25.07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1295400"/>
            <a:ext cx="3022600"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Picture 12" descr="Screen Shot 2017-11-21 at 3.23.35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4114800"/>
            <a:ext cx="24638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Rectangle 13"/>
          <p:cNvSpPr>
            <a:spLocks noChangeArrowheads="1"/>
          </p:cNvSpPr>
          <p:nvPr/>
        </p:nvSpPr>
        <p:spPr bwMode="auto">
          <a:xfrm>
            <a:off x="6629400" y="5867400"/>
            <a:ext cx="1193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C</a:t>
            </a:r>
            <a:r>
              <a:rPr lang="en-US" baseline="-25000"/>
              <a:t>8</a:t>
            </a:r>
            <a:r>
              <a:rPr lang="en-US"/>
              <a:t>H</a:t>
            </a:r>
            <a:r>
              <a:rPr lang="en-US" baseline="-25000"/>
              <a:t>8</a:t>
            </a:r>
            <a:r>
              <a:rPr lang="en-US"/>
              <a:t>O</a:t>
            </a:r>
            <a:r>
              <a:rPr lang="en-US" baseline="-25000"/>
              <a:t>3</a:t>
            </a:r>
          </a:p>
        </p:txBody>
      </p:sp>
      <p:sp>
        <p:nvSpPr>
          <p:cNvPr id="15" name="Rectangle 14"/>
          <p:cNvSpPr/>
          <p:nvPr/>
        </p:nvSpPr>
        <p:spPr>
          <a:xfrm>
            <a:off x="1600200" y="381000"/>
            <a:ext cx="6700838" cy="461963"/>
          </a:xfrm>
          <a:prstGeom prst="rect">
            <a:avLst/>
          </a:prstGeom>
        </p:spPr>
        <p:txBody>
          <a:bodyPr wrap="none">
            <a:spAutoFit/>
          </a:bodyPr>
          <a:lstStyle/>
          <a:p>
            <a:r>
              <a:rPr lang="en-US">
                <a:effectLst>
                  <a:outerShdw blurRad="38100" dist="38100" dir="2700000" algn="tl">
                    <a:srgbClr val="DDDDDD"/>
                  </a:outerShdw>
                </a:effectLst>
              </a:rPr>
              <a:t>One molecule, two functions: One Smell Receptor</a:t>
            </a:r>
          </a:p>
        </p:txBody>
      </p:sp>
    </p:spTree>
    <p:extLst>
      <p:ext uri="{BB962C8B-B14F-4D97-AF65-F5344CB8AC3E}">
        <p14:creationId xmlns:p14="http://schemas.microsoft.com/office/powerpoint/2010/main" val="943638388"/>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11" descr="Screen Shot 2017-11-21 at 3.25.07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9800" y="990600"/>
            <a:ext cx="3022600"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Picture 12" descr="Screen Shot 2017-11-21 at 3.23.35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1143000"/>
            <a:ext cx="24638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Rectangle 13"/>
          <p:cNvSpPr>
            <a:spLocks noChangeArrowheads="1"/>
          </p:cNvSpPr>
          <p:nvPr/>
        </p:nvSpPr>
        <p:spPr bwMode="auto">
          <a:xfrm>
            <a:off x="6400800" y="2743200"/>
            <a:ext cx="1193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C</a:t>
            </a:r>
            <a:r>
              <a:rPr lang="en-US" baseline="-25000"/>
              <a:t>8</a:t>
            </a:r>
            <a:r>
              <a:rPr lang="en-US"/>
              <a:t>H</a:t>
            </a:r>
            <a:r>
              <a:rPr lang="en-US" baseline="-25000"/>
              <a:t>8</a:t>
            </a:r>
            <a:r>
              <a:rPr lang="en-US"/>
              <a:t>O</a:t>
            </a:r>
            <a:r>
              <a:rPr lang="en-US" baseline="-25000"/>
              <a:t>3</a:t>
            </a:r>
          </a:p>
        </p:txBody>
      </p:sp>
      <p:sp>
        <p:nvSpPr>
          <p:cNvPr id="8" name="TextBox 7"/>
          <p:cNvSpPr txBox="1"/>
          <p:nvPr/>
        </p:nvSpPr>
        <p:spPr>
          <a:xfrm>
            <a:off x="1524000" y="3875544"/>
            <a:ext cx="6248400" cy="2677656"/>
          </a:xfrm>
          <a:prstGeom prst="rect">
            <a:avLst/>
          </a:prstGeom>
          <a:noFill/>
        </p:spPr>
        <p:txBody>
          <a:bodyPr wrap="squar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b="0" dirty="0" smtClean="0"/>
              <a:t>What are the 2 functions in methyl salicylate?</a:t>
            </a:r>
            <a:endParaRPr lang="en-US" b="0" dirty="0"/>
          </a:p>
          <a:p>
            <a:pPr eaLnBrk="1" hangingPunct="1">
              <a:buFont typeface="Times New Roman" charset="0"/>
              <a:buAutoNum type="alphaUcPeriod"/>
            </a:pPr>
            <a:r>
              <a:rPr lang="en-US" b="0" dirty="0" smtClean="0"/>
              <a:t> Alcohol</a:t>
            </a:r>
            <a:endParaRPr lang="en-US" b="0" dirty="0"/>
          </a:p>
          <a:p>
            <a:pPr eaLnBrk="1" hangingPunct="1">
              <a:buFont typeface="Times New Roman" charset="0"/>
              <a:buAutoNum type="alphaUcPeriod"/>
            </a:pPr>
            <a:r>
              <a:rPr lang="en-US" b="0" dirty="0" smtClean="0"/>
              <a:t> Ether</a:t>
            </a:r>
            <a:endParaRPr lang="en-US" b="0" dirty="0"/>
          </a:p>
          <a:p>
            <a:pPr eaLnBrk="1" hangingPunct="1">
              <a:buFont typeface="Times New Roman" charset="0"/>
              <a:buAutoNum type="alphaUcPeriod"/>
            </a:pPr>
            <a:r>
              <a:rPr lang="en-US" b="0" dirty="0" smtClean="0"/>
              <a:t> Ketone</a:t>
            </a:r>
            <a:endParaRPr lang="en-US" b="0" dirty="0"/>
          </a:p>
          <a:p>
            <a:pPr eaLnBrk="1" hangingPunct="1">
              <a:buFont typeface="Times New Roman" charset="0"/>
              <a:buAutoNum type="alphaUcPeriod"/>
            </a:pPr>
            <a:r>
              <a:rPr lang="en-US" b="0" dirty="0" smtClean="0"/>
              <a:t> Aldehyde</a:t>
            </a:r>
            <a:endParaRPr lang="en-US" b="0" dirty="0"/>
          </a:p>
          <a:p>
            <a:pPr eaLnBrk="1" hangingPunct="1">
              <a:buFont typeface="Times New Roman" charset="0"/>
              <a:buAutoNum type="alphaUcPeriod"/>
            </a:pPr>
            <a:r>
              <a:rPr lang="en-US" b="0" dirty="0" smtClean="0"/>
              <a:t> Carboxylic Acid</a:t>
            </a:r>
          </a:p>
          <a:p>
            <a:pPr eaLnBrk="1" hangingPunct="1">
              <a:buFont typeface="Times New Roman" charset="0"/>
              <a:buAutoNum type="alphaUcPeriod"/>
            </a:pPr>
            <a:r>
              <a:rPr lang="en-US" b="0" dirty="0" smtClean="0"/>
              <a:t> Ester</a:t>
            </a:r>
            <a:endParaRPr lang="en-US" b="0" dirty="0"/>
          </a:p>
        </p:txBody>
      </p:sp>
      <p:sp>
        <p:nvSpPr>
          <p:cNvPr id="12" name="Rectangle 3"/>
          <p:cNvSpPr>
            <a:spLocks noGrp="1" noChangeArrowheads="1"/>
          </p:cNvSpPr>
          <p:nvPr>
            <p:ph type="title" idx="4294967295"/>
          </p:nvPr>
        </p:nvSpPr>
        <p:spPr>
          <a:xfrm>
            <a:off x="762000" y="-152400"/>
            <a:ext cx="8229600" cy="1143000"/>
          </a:xfrm>
        </p:spPr>
        <p:txBody>
          <a:bodyPr/>
          <a:lstStyle/>
          <a:p>
            <a:pPr algn="ctr"/>
            <a:r>
              <a:rPr lang="en-US" sz="3600" dirty="0" smtClean="0">
                <a:effectLst>
                  <a:outerShdw blurRad="38100" dist="38100" dir="2700000" algn="tl">
                    <a:srgbClr val="DDDDDD"/>
                  </a:outerShdw>
                </a:effectLst>
                <a:latin typeface="Times New Roman" charset="0"/>
                <a:ea typeface="ＭＳ Ｐゴシック" charset="0"/>
                <a:cs typeface="ＭＳ Ｐゴシック" charset="0"/>
              </a:rPr>
              <a:t>Organic Molecular Jeopardy</a:t>
            </a:r>
            <a:r>
              <a:rPr lang="en-US" sz="3600" dirty="0">
                <a:effectLst>
                  <a:outerShdw blurRad="38100" dist="38100" dir="2700000" algn="tl">
                    <a:srgbClr val="DDDDDD"/>
                  </a:outerShdw>
                </a:effectLst>
                <a:latin typeface="Times New Roman" charset="0"/>
                <a:ea typeface="ＭＳ Ｐゴシック" charset="0"/>
                <a:cs typeface="ＭＳ Ｐゴシック" charset="0"/>
              </a:rPr>
              <a:t/>
            </a:r>
            <a:br>
              <a:rPr lang="en-US" sz="3600" dirty="0">
                <a:effectLst>
                  <a:outerShdw blurRad="38100" dist="38100" dir="2700000" algn="tl">
                    <a:srgbClr val="DDDDDD"/>
                  </a:outerShdw>
                </a:effectLst>
                <a:latin typeface="Times New Roman" charset="0"/>
                <a:ea typeface="ＭＳ Ｐゴシック" charset="0"/>
                <a:cs typeface="ＭＳ Ｐゴシック" charset="0"/>
              </a:rPr>
            </a:br>
            <a:r>
              <a:rPr lang="en-US" sz="2800"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Common Formulas &amp; Drawings</a:t>
            </a:r>
          </a:p>
        </p:txBody>
      </p:sp>
    </p:spTree>
    <p:extLst>
      <p:ext uri="{BB962C8B-B14F-4D97-AF65-F5344CB8AC3E}">
        <p14:creationId xmlns:p14="http://schemas.microsoft.com/office/powerpoint/2010/main" val="2282695758"/>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3" descr="Screen Shot 2017-11-21 at 1.44.5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457200"/>
            <a:ext cx="35306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Picture 4" descr="Screen Shot 2017-11-21 at 1.46.48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72188" y="2133600"/>
            <a:ext cx="162401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2" name="Rectangle 6"/>
          <p:cNvSpPr>
            <a:spLocks noChangeArrowheads="1"/>
          </p:cNvSpPr>
          <p:nvPr/>
        </p:nvSpPr>
        <p:spPr bwMode="auto">
          <a:xfrm>
            <a:off x="457200" y="1618595"/>
            <a:ext cx="3962400" cy="440120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sz="2000" b="0"/>
              <a:t>An extract of the cured, full-grown, unripe fruit of an orchid produces a popular flavoring. The natural extract sells for ~ $1500/kg versus ~ $20/kg for the synthetic version.  The structure of the compound that is responsible for the smell/flavor is shown to the right. The Guinness Book of World Records once listed this compound as having the lowest smell detection limit of all chemicals (2 x 10 </a:t>
            </a:r>
            <a:r>
              <a:rPr lang="en-US" sz="2000" b="0" baseline="30000"/>
              <a:t>–11</a:t>
            </a:r>
            <a:r>
              <a:rPr lang="en-US" sz="2000" b="0"/>
              <a:t> g per 1,000 cm</a:t>
            </a:r>
            <a:r>
              <a:rPr lang="en-US" sz="2000" b="0" baseline="30000"/>
              <a:t>3</a:t>
            </a:r>
            <a:r>
              <a:rPr lang="en-US" sz="2000" b="0"/>
              <a:t> of air). </a:t>
            </a:r>
          </a:p>
        </p:txBody>
      </p:sp>
      <p:sp>
        <p:nvSpPr>
          <p:cNvPr id="53253" name="Rectangle 7"/>
          <p:cNvSpPr>
            <a:spLocks noChangeArrowheads="1"/>
          </p:cNvSpPr>
          <p:nvPr/>
        </p:nvSpPr>
        <p:spPr bwMode="auto">
          <a:xfrm>
            <a:off x="5029200" y="3441700"/>
            <a:ext cx="36576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800" b="0" i="1"/>
              <a:t>Bonus:</a:t>
            </a:r>
          </a:p>
          <a:p>
            <a:r>
              <a:rPr lang="en-US" sz="1800" b="0" i="1"/>
              <a:t>The space (volume) of the Oakland Coliseum Arena, aka Oracle Arena, is approximately 90,000,000 ft</a:t>
            </a:r>
            <a:r>
              <a:rPr lang="en-US" sz="1800" b="0" i="1" baseline="30000"/>
              <a:t>3</a:t>
            </a:r>
            <a:r>
              <a:rPr lang="en-US" sz="1800" b="0" i="1"/>
              <a:t>. If 1.00g of the compound were released at center court, and was completely and evenly dispersed throughout the building, would you smell it sitting in sec. 204, row H, seat 121? Show your calculation. (1 ft</a:t>
            </a:r>
            <a:r>
              <a:rPr lang="en-US" sz="1800" b="0" i="1" baseline="30000"/>
              <a:t>3</a:t>
            </a:r>
            <a:r>
              <a:rPr lang="en-US" sz="1800" b="0" i="1"/>
              <a:t> = 0.0283 m</a:t>
            </a:r>
            <a:r>
              <a:rPr lang="en-US" sz="1800" b="0" i="1" baseline="30000"/>
              <a:t>3</a:t>
            </a:r>
            <a:r>
              <a:rPr lang="en-US" sz="1800" b="0" i="1"/>
              <a:t>)</a:t>
            </a:r>
          </a:p>
        </p:txBody>
      </p:sp>
      <p:sp>
        <p:nvSpPr>
          <p:cNvPr id="9" name="TextBox 8"/>
          <p:cNvSpPr txBox="1">
            <a:spLocks noChangeArrowheads="1"/>
          </p:cNvSpPr>
          <p:nvPr/>
        </p:nvSpPr>
        <p:spPr bwMode="auto">
          <a:xfrm>
            <a:off x="5486400" y="152400"/>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1800"/>
              <a:t>Vanillin</a:t>
            </a:r>
          </a:p>
        </p:txBody>
      </p:sp>
      <p:sp>
        <p:nvSpPr>
          <p:cNvPr id="10" name="Rectangle 9"/>
          <p:cNvSpPr/>
          <p:nvPr/>
        </p:nvSpPr>
        <p:spPr>
          <a:xfrm>
            <a:off x="457200" y="152400"/>
            <a:ext cx="4267200" cy="830263"/>
          </a:xfrm>
          <a:prstGeom prst="rect">
            <a:avLst/>
          </a:prstGeom>
        </p:spPr>
        <p:txBody>
          <a:bodyPr>
            <a:spAutoFit/>
          </a:bodyPr>
          <a:lstStyle/>
          <a:p>
            <a:r>
              <a:rPr lang="en-US">
                <a:effectLst>
                  <a:outerShdw blurRad="38100" dist="38100" dir="2700000" algn="tl">
                    <a:srgbClr val="DDDDDD"/>
                  </a:outerShdw>
                </a:effectLst>
              </a:rPr>
              <a:t>One molecule, three functions: One Smell Receptor</a:t>
            </a:r>
          </a:p>
        </p:txBody>
      </p:sp>
      <p:sp>
        <p:nvSpPr>
          <p:cNvPr id="2" name="Rectangle 1"/>
          <p:cNvSpPr/>
          <p:nvPr/>
        </p:nvSpPr>
        <p:spPr>
          <a:xfrm>
            <a:off x="4572000" y="2590800"/>
            <a:ext cx="1501558" cy="461665"/>
          </a:xfrm>
          <a:prstGeom prst="rect">
            <a:avLst/>
          </a:prstGeom>
        </p:spPr>
        <p:txBody>
          <a:bodyPr wrap="none">
            <a:spAutoFit/>
          </a:bodyPr>
          <a:lstStyle/>
          <a:p>
            <a:r>
              <a:rPr lang="en-US" dirty="0"/>
              <a:t>	</a:t>
            </a:r>
            <a:r>
              <a:rPr lang="en-US" sz="2000" dirty="0" smtClean="0"/>
              <a:t>C</a:t>
            </a:r>
            <a:r>
              <a:rPr lang="en-US" sz="2000" baseline="-25000" dirty="0" smtClean="0"/>
              <a:t>8</a:t>
            </a:r>
            <a:r>
              <a:rPr lang="en-US" sz="2000" dirty="0" smtClean="0"/>
              <a:t>H</a:t>
            </a:r>
            <a:r>
              <a:rPr lang="en-US" sz="2000" baseline="-25000" dirty="0" smtClean="0"/>
              <a:t>8</a:t>
            </a:r>
            <a:r>
              <a:rPr lang="en-US" sz="2000" dirty="0" smtClean="0"/>
              <a:t>O</a:t>
            </a:r>
            <a:r>
              <a:rPr lang="en-US" sz="2000" baseline="-25000" dirty="0" smtClean="0"/>
              <a:t>3</a:t>
            </a:r>
            <a:endParaRPr lang="en-US" sz="2000" dirty="0"/>
          </a:p>
        </p:txBody>
      </p:sp>
    </p:spTree>
    <p:extLst>
      <p:ext uri="{BB962C8B-B14F-4D97-AF65-F5344CB8AC3E}">
        <p14:creationId xmlns:p14="http://schemas.microsoft.com/office/powerpoint/2010/main" val="849953242"/>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914400" y="3810000"/>
            <a:ext cx="7848600" cy="2678113"/>
          </a:xfrm>
          <a:prstGeom prst="rect">
            <a:avLst/>
          </a:prstGeom>
          <a:noFill/>
        </p:spPr>
        <p:txBody>
          <a:bodyPr wrap="squar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b="0" dirty="0" smtClean="0"/>
              <a:t>One function, </a:t>
            </a:r>
            <a:r>
              <a:rPr lang="en-US" b="0" dirty="0"/>
              <a:t>an alcohol, is circled. What are the other two functions?:</a:t>
            </a:r>
          </a:p>
          <a:p>
            <a:pPr eaLnBrk="1" hangingPunct="1">
              <a:buFont typeface="Times New Roman" charset="0"/>
              <a:buAutoNum type="alphaUcPeriod"/>
            </a:pPr>
            <a:r>
              <a:rPr lang="en-US" b="0" dirty="0" smtClean="0"/>
              <a:t> Aldehyde </a:t>
            </a:r>
            <a:r>
              <a:rPr lang="en-US" b="0" dirty="0"/>
              <a:t>+ Ketone</a:t>
            </a:r>
          </a:p>
          <a:p>
            <a:pPr eaLnBrk="1" hangingPunct="1">
              <a:buFont typeface="Times New Roman" charset="0"/>
              <a:buAutoNum type="alphaUcPeriod"/>
            </a:pPr>
            <a:r>
              <a:rPr lang="en-US" b="0" dirty="0" smtClean="0"/>
              <a:t> Carboxylic </a:t>
            </a:r>
            <a:r>
              <a:rPr lang="en-US" b="0" dirty="0"/>
              <a:t>Acid + Ester</a:t>
            </a:r>
          </a:p>
          <a:p>
            <a:pPr eaLnBrk="1" hangingPunct="1">
              <a:buFont typeface="Times New Roman" charset="0"/>
              <a:buAutoNum type="alphaUcPeriod"/>
            </a:pPr>
            <a:r>
              <a:rPr lang="en-US" b="0" dirty="0" smtClean="0"/>
              <a:t> Ketone </a:t>
            </a:r>
            <a:r>
              <a:rPr lang="en-US" b="0" dirty="0"/>
              <a:t>+ Ether</a:t>
            </a:r>
          </a:p>
          <a:p>
            <a:pPr eaLnBrk="1" hangingPunct="1">
              <a:buFont typeface="Times New Roman" charset="0"/>
              <a:buAutoNum type="alphaUcPeriod"/>
            </a:pPr>
            <a:r>
              <a:rPr lang="en-US" b="0" dirty="0" smtClean="0"/>
              <a:t> Aldehyde </a:t>
            </a:r>
            <a:r>
              <a:rPr lang="en-US" b="0" dirty="0"/>
              <a:t>+ Ether</a:t>
            </a:r>
          </a:p>
          <a:p>
            <a:pPr eaLnBrk="1" hangingPunct="1">
              <a:buFont typeface="Times New Roman" charset="0"/>
              <a:buAutoNum type="alphaUcPeriod"/>
            </a:pPr>
            <a:r>
              <a:rPr lang="en-US" b="0" dirty="0" smtClean="0"/>
              <a:t> Carboxylic </a:t>
            </a:r>
            <a:r>
              <a:rPr lang="en-US" b="0" dirty="0"/>
              <a:t>Acid + Aldehyde</a:t>
            </a:r>
          </a:p>
        </p:txBody>
      </p:sp>
      <p:pic>
        <p:nvPicPr>
          <p:cNvPr id="55300" name="Picture 3" descr="Screen Shot 2017-11-21 at 1.44.5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371600"/>
            <a:ext cx="443388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4" descr="Screen Shot 2017-11-21 at 1.46.48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524000"/>
            <a:ext cx="21653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2" name="TextBox 12"/>
          <p:cNvSpPr txBox="1">
            <a:spLocks noChangeArrowheads="1"/>
          </p:cNvSpPr>
          <p:nvPr/>
        </p:nvSpPr>
        <p:spPr bwMode="auto">
          <a:xfrm>
            <a:off x="1752600" y="990600"/>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1800"/>
              <a:t>Vanillin</a:t>
            </a:r>
          </a:p>
        </p:txBody>
      </p:sp>
      <p:sp>
        <p:nvSpPr>
          <p:cNvPr id="14" name="Donut 13"/>
          <p:cNvSpPr/>
          <p:nvPr/>
        </p:nvSpPr>
        <p:spPr bwMode="auto">
          <a:xfrm>
            <a:off x="5791200" y="2362200"/>
            <a:ext cx="1143000" cy="1066800"/>
          </a:xfrm>
          <a:prstGeom prst="donut">
            <a:avLst>
              <a:gd name="adj" fmla="val 7680"/>
            </a:avLst>
          </a:prstGeom>
          <a:solidFill>
            <a:srgbClr val="3366FF"/>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15" name="Donut 14"/>
          <p:cNvSpPr/>
          <p:nvPr/>
        </p:nvSpPr>
        <p:spPr bwMode="auto">
          <a:xfrm>
            <a:off x="1219200" y="2590800"/>
            <a:ext cx="838200" cy="838200"/>
          </a:xfrm>
          <a:prstGeom prst="donut">
            <a:avLst>
              <a:gd name="adj" fmla="val 7680"/>
            </a:avLst>
          </a:prstGeom>
          <a:solidFill>
            <a:srgbClr val="3366FF"/>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10" name="Rectangle 3"/>
          <p:cNvSpPr>
            <a:spLocks noGrp="1" noChangeArrowheads="1"/>
          </p:cNvSpPr>
          <p:nvPr>
            <p:ph type="title" idx="4294967295"/>
          </p:nvPr>
        </p:nvSpPr>
        <p:spPr>
          <a:xfrm>
            <a:off x="762000" y="-152400"/>
            <a:ext cx="8229600" cy="1143000"/>
          </a:xfrm>
        </p:spPr>
        <p:txBody>
          <a:bodyPr/>
          <a:lstStyle/>
          <a:p>
            <a:pPr algn="ctr"/>
            <a:r>
              <a:rPr lang="en-US" sz="3600" dirty="0" smtClean="0">
                <a:effectLst>
                  <a:outerShdw blurRad="38100" dist="38100" dir="2700000" algn="tl">
                    <a:srgbClr val="DDDDDD"/>
                  </a:outerShdw>
                </a:effectLst>
                <a:latin typeface="Times New Roman" charset="0"/>
                <a:ea typeface="ＭＳ Ｐゴシック" charset="0"/>
                <a:cs typeface="ＭＳ Ｐゴシック" charset="0"/>
              </a:rPr>
              <a:t>Organic Molecular Jeopardy</a:t>
            </a:r>
            <a:r>
              <a:rPr lang="en-US" sz="3600" dirty="0">
                <a:effectLst>
                  <a:outerShdw blurRad="38100" dist="38100" dir="2700000" algn="tl">
                    <a:srgbClr val="DDDDDD"/>
                  </a:outerShdw>
                </a:effectLst>
                <a:latin typeface="Times New Roman" charset="0"/>
                <a:ea typeface="ＭＳ Ｐゴシック" charset="0"/>
                <a:cs typeface="ＭＳ Ｐゴシック" charset="0"/>
              </a:rPr>
              <a:t/>
            </a:r>
            <a:br>
              <a:rPr lang="en-US" sz="3600" dirty="0">
                <a:effectLst>
                  <a:outerShdw blurRad="38100" dist="38100" dir="2700000" algn="tl">
                    <a:srgbClr val="DDDDDD"/>
                  </a:outerShdw>
                </a:effectLst>
                <a:latin typeface="Times New Roman" charset="0"/>
                <a:ea typeface="ＭＳ Ｐゴシック" charset="0"/>
                <a:cs typeface="ＭＳ Ｐゴシック" charset="0"/>
              </a:rPr>
            </a:br>
            <a:r>
              <a:rPr lang="en-US" sz="2800"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Common Formulas &amp; Drawings</a:t>
            </a:r>
          </a:p>
        </p:txBody>
      </p:sp>
      <p:sp>
        <p:nvSpPr>
          <p:cNvPr id="9" name="Rectangle 8"/>
          <p:cNvSpPr/>
          <p:nvPr/>
        </p:nvSpPr>
        <p:spPr>
          <a:xfrm>
            <a:off x="6096000" y="3348335"/>
            <a:ext cx="1501558" cy="461665"/>
          </a:xfrm>
          <a:prstGeom prst="rect">
            <a:avLst/>
          </a:prstGeom>
        </p:spPr>
        <p:txBody>
          <a:bodyPr wrap="none">
            <a:spAutoFit/>
          </a:bodyPr>
          <a:lstStyle/>
          <a:p>
            <a:r>
              <a:rPr lang="en-US" dirty="0"/>
              <a:t>	</a:t>
            </a:r>
            <a:r>
              <a:rPr lang="en-US" sz="2000" dirty="0" smtClean="0"/>
              <a:t>C</a:t>
            </a:r>
            <a:r>
              <a:rPr lang="en-US" sz="2000" baseline="-25000" dirty="0" smtClean="0"/>
              <a:t>8</a:t>
            </a:r>
            <a:r>
              <a:rPr lang="en-US" sz="2000" dirty="0" smtClean="0"/>
              <a:t>H</a:t>
            </a:r>
            <a:r>
              <a:rPr lang="en-US" sz="2000" baseline="-25000" dirty="0" smtClean="0"/>
              <a:t>8</a:t>
            </a:r>
            <a:r>
              <a:rPr lang="en-US" sz="2000" dirty="0" smtClean="0"/>
              <a:t>O</a:t>
            </a:r>
            <a:r>
              <a:rPr lang="en-US" sz="2000" baseline="-25000" dirty="0" smtClean="0"/>
              <a:t>3</a:t>
            </a:r>
            <a:endParaRPr lang="en-US" sz="2000" dirty="0"/>
          </a:p>
        </p:txBody>
      </p:sp>
    </p:spTree>
    <p:extLst>
      <p:ext uri="{BB962C8B-B14F-4D97-AF65-F5344CB8AC3E}">
        <p14:creationId xmlns:p14="http://schemas.microsoft.com/office/powerpoint/2010/main" val="790608197"/>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a:hlinkClick r:id="rId2"/>
          </p:cNvPr>
          <p:cNvSpPr>
            <a:spLocks noChangeArrowheads="1"/>
          </p:cNvSpPr>
          <p:nvPr/>
        </p:nvSpPr>
        <p:spPr bwMode="auto">
          <a:xfrm>
            <a:off x="0" y="5903913"/>
            <a:ext cx="9144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t>https://www.youtube.com/watch?v=FLH36ML8IEU</a:t>
            </a:r>
          </a:p>
        </p:txBody>
      </p:sp>
      <p:sp>
        <p:nvSpPr>
          <p:cNvPr id="60419" name="Rectangle 4"/>
          <p:cNvSpPr>
            <a:spLocks noChangeArrowheads="1"/>
          </p:cNvSpPr>
          <p:nvPr/>
        </p:nvSpPr>
        <p:spPr bwMode="auto">
          <a:xfrm>
            <a:off x="533400" y="533400"/>
            <a:ext cx="8002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Inside the extraordinary nose of a search-and-rescue dog</a:t>
            </a:r>
          </a:p>
        </p:txBody>
      </p:sp>
      <p:pic>
        <p:nvPicPr>
          <p:cNvPr id="60420" name="Picture 5" descr="Screen Shot 2016-09-26 at 12.44.21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6550" y="1771650"/>
            <a:ext cx="33909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86317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a:hlinkClick r:id="rId2"/>
          </p:cNvPr>
          <p:cNvSpPr>
            <a:spLocks noChangeArrowheads="1"/>
          </p:cNvSpPr>
          <p:nvPr/>
        </p:nvSpPr>
        <p:spPr bwMode="auto">
          <a:xfrm>
            <a:off x="0" y="5903913"/>
            <a:ext cx="9144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t>https://www.youtube.com/watch?v=e0UK6kkS0_M</a:t>
            </a:r>
          </a:p>
        </p:txBody>
      </p:sp>
      <p:sp>
        <p:nvSpPr>
          <p:cNvPr id="61443" name="Rectangle 4"/>
          <p:cNvSpPr>
            <a:spLocks noChangeArrowheads="1"/>
          </p:cNvSpPr>
          <p:nvPr/>
        </p:nvSpPr>
        <p:spPr bwMode="auto">
          <a:xfrm>
            <a:off x="768350" y="533400"/>
            <a:ext cx="76898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t>Dogs Can Smell Cancer - Secret Life of Dogs - BBC</a:t>
            </a:r>
          </a:p>
        </p:txBody>
      </p:sp>
      <p:pic>
        <p:nvPicPr>
          <p:cNvPr id="61444" name="Picture 6" descr="Screen Shot 2016-09-26 at 12.47.46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168400"/>
            <a:ext cx="69596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49639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0" y="228600"/>
            <a:ext cx="9144000" cy="1143000"/>
          </a:xfrm>
        </p:spPr>
        <p:txBody>
          <a:bodyPr/>
          <a:lstStyle/>
          <a:p>
            <a:pPr algn="ctr" eaLnBrk="1" hangingPunct="1"/>
            <a:r>
              <a:rPr lang="en-US" sz="3200" dirty="0">
                <a:effectLst>
                  <a:outerShdw blurRad="38100" dist="38100" dir="2700000" algn="tl">
                    <a:srgbClr val="DDDDDD"/>
                  </a:outerShdw>
                </a:effectLst>
                <a:latin typeface="Times New Roman" charset="0"/>
                <a:ea typeface="ＭＳ Ｐゴシック" charset="0"/>
                <a:cs typeface="ＭＳ Ｐゴシック" charset="0"/>
              </a:rPr>
              <a:t>Synthesis of </a:t>
            </a:r>
            <a:r>
              <a:rPr lang="en-US" sz="3200" dirty="0" smtClean="0">
                <a:effectLst>
                  <a:outerShdw blurRad="38100" dist="38100" dir="2700000" algn="tl">
                    <a:srgbClr val="DDDDDD"/>
                  </a:outerShdw>
                </a:effectLst>
                <a:latin typeface="Times New Roman" charset="0"/>
                <a:ea typeface="ＭＳ Ｐゴシック" charset="0"/>
                <a:cs typeface="ＭＳ Ｐゴシック" charset="0"/>
              </a:rPr>
              <a:t>an NSAID</a:t>
            </a:r>
            <a:br>
              <a:rPr lang="en-US" sz="3200" dirty="0" smtClean="0">
                <a:effectLst>
                  <a:outerShdw blurRad="38100" dist="38100" dir="2700000" algn="tl">
                    <a:srgbClr val="DDDDDD"/>
                  </a:outerShdw>
                </a:effectLst>
                <a:latin typeface="Times New Roman" charset="0"/>
                <a:ea typeface="ＭＳ Ｐゴシック" charset="0"/>
                <a:cs typeface="ＭＳ Ｐゴシック" charset="0"/>
              </a:rPr>
            </a:br>
            <a:r>
              <a:rPr lang="en-US" sz="3200" dirty="0">
                <a:effectLst>
                  <a:outerShdw blurRad="38100" dist="38100" dir="2700000" algn="tl">
                    <a:srgbClr val="DDDDDD"/>
                  </a:outerShdw>
                </a:effectLst>
                <a:latin typeface="Times New Roman" charset="0"/>
                <a:ea typeface="ＭＳ Ｐゴシック" charset="0"/>
                <a:cs typeface="ＭＳ Ｐゴシック" charset="0"/>
              </a:rPr>
              <a:t>(</a:t>
            </a:r>
            <a:r>
              <a:rPr lang="en-US" sz="3200" dirty="0" smtClean="0">
                <a:effectLst>
                  <a:outerShdw blurRad="38100" dist="38100" dir="2700000" algn="tl">
                    <a:srgbClr val="DDDDDD"/>
                  </a:outerShdw>
                </a:effectLst>
                <a:latin typeface="Times New Roman" charset="0"/>
                <a:ea typeface="ＭＳ Ｐゴシック" charset="0"/>
                <a:cs typeface="ＭＳ Ｐゴシック" charset="0"/>
              </a:rPr>
              <a:t>Non</a:t>
            </a:r>
            <a:r>
              <a:rPr lang="en-US" sz="3200" dirty="0">
                <a:effectLst>
                  <a:outerShdw blurRad="38100" dist="38100" dir="2700000" algn="tl">
                    <a:srgbClr val="DDDDDD"/>
                  </a:outerShdw>
                </a:effectLst>
                <a:latin typeface="Times New Roman" charset="0"/>
                <a:ea typeface="ＭＳ Ｐゴシック" charset="0"/>
                <a:cs typeface="ＭＳ Ｐゴシック" charset="0"/>
              </a:rPr>
              <a:t>-steroid anti-inflammatory </a:t>
            </a:r>
            <a:r>
              <a:rPr lang="en-US" sz="3200" dirty="0" smtClean="0">
                <a:effectLst>
                  <a:outerShdw blurRad="38100" dist="38100" dir="2700000" algn="tl">
                    <a:srgbClr val="DDDDDD"/>
                  </a:outerShdw>
                </a:effectLst>
                <a:latin typeface="Times New Roman" charset="0"/>
                <a:ea typeface="ＭＳ Ｐゴシック" charset="0"/>
                <a:cs typeface="ＭＳ Ｐゴシック" charset="0"/>
              </a:rPr>
              <a:t>drug)</a:t>
            </a:r>
            <a:r>
              <a:rPr lang="en-US" sz="3200" dirty="0">
                <a:effectLst>
                  <a:outerShdw blurRad="38100" dist="38100" dir="2700000" algn="tl">
                    <a:srgbClr val="DDDDDD"/>
                  </a:outerShdw>
                </a:effectLst>
                <a:latin typeface="Times New Roman" charset="0"/>
                <a:ea typeface="ＭＳ Ｐゴシック" charset="0"/>
                <a:cs typeface="ＭＳ Ｐゴシック" charset="0"/>
              </a:rPr>
              <a:t/>
            </a:r>
            <a:br>
              <a:rPr lang="en-US" sz="3200" dirty="0">
                <a:effectLst>
                  <a:outerShdw blurRad="38100" dist="38100" dir="2700000" algn="tl">
                    <a:srgbClr val="DDDDDD"/>
                  </a:outerShdw>
                </a:effectLst>
                <a:latin typeface="Times New Roman" charset="0"/>
                <a:ea typeface="ＭＳ Ｐゴシック" charset="0"/>
                <a:cs typeface="ＭＳ Ｐゴシック" charset="0"/>
              </a:rPr>
            </a:br>
            <a:r>
              <a:rPr lang="en-US" sz="3200"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Aspirin</a:t>
            </a:r>
          </a:p>
        </p:txBody>
      </p:sp>
      <p:pic>
        <p:nvPicPr>
          <p:cNvPr id="62467" name="Picture 5" descr="Screen Shot 2016-11-08 at 2.35.16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600200"/>
            <a:ext cx="4483100" cy="32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8" name="Rectangle 6">
            <a:hlinkClick r:id="rId4"/>
          </p:cNvPr>
          <p:cNvSpPr>
            <a:spLocks noChangeArrowheads="1"/>
          </p:cNvSpPr>
          <p:nvPr/>
        </p:nvSpPr>
        <p:spPr bwMode="auto">
          <a:xfrm>
            <a:off x="685800" y="510540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b="0">
                <a:latin typeface="Arial" charset="0"/>
                <a:cs typeface="Arial" charset="0"/>
              </a:rPr>
              <a:t>http://chemconnections.org/general/movies/Representations.MOV</a:t>
            </a:r>
          </a:p>
        </p:txBody>
      </p:sp>
      <p:sp>
        <p:nvSpPr>
          <p:cNvPr id="2" name="Rectangle 1"/>
          <p:cNvSpPr/>
          <p:nvPr/>
        </p:nvSpPr>
        <p:spPr>
          <a:xfrm>
            <a:off x="685800" y="5722203"/>
            <a:ext cx="7772400" cy="830997"/>
          </a:xfrm>
          <a:prstGeom prst="rect">
            <a:avLst/>
          </a:prstGeom>
        </p:spPr>
        <p:txBody>
          <a:bodyPr wrap="square">
            <a:spAutoFit/>
          </a:bodyPr>
          <a:lstStyle/>
          <a:p>
            <a:pPr algn="ctr"/>
            <a:r>
              <a:rPr lang="en-US" dirty="0"/>
              <a:t>NSAIDs are used primarily to treat inflammation, mild to moderate pain, and fever.</a:t>
            </a:r>
          </a:p>
        </p:txBody>
      </p:sp>
      <p:sp>
        <p:nvSpPr>
          <p:cNvPr id="6" name="Rectangle 5"/>
          <p:cNvSpPr/>
          <p:nvPr/>
        </p:nvSpPr>
        <p:spPr>
          <a:xfrm>
            <a:off x="6979220" y="2886670"/>
            <a:ext cx="1501558" cy="461665"/>
          </a:xfrm>
          <a:prstGeom prst="rect">
            <a:avLst/>
          </a:prstGeom>
        </p:spPr>
        <p:txBody>
          <a:bodyPr wrap="none">
            <a:spAutoFit/>
          </a:bodyPr>
          <a:lstStyle/>
          <a:p>
            <a:r>
              <a:rPr lang="en-US" dirty="0"/>
              <a:t>	</a:t>
            </a:r>
            <a:r>
              <a:rPr lang="en-US" sz="2000" dirty="0" smtClean="0"/>
              <a:t>C</a:t>
            </a:r>
            <a:r>
              <a:rPr lang="en-US" sz="2000" baseline="-25000" dirty="0" smtClean="0"/>
              <a:t>9</a:t>
            </a:r>
            <a:r>
              <a:rPr lang="en-US" sz="2000" dirty="0" smtClean="0"/>
              <a:t>H</a:t>
            </a:r>
            <a:r>
              <a:rPr lang="en-US" sz="2000" baseline="-25000" dirty="0" smtClean="0"/>
              <a:t>8</a:t>
            </a:r>
            <a:r>
              <a:rPr lang="en-US" sz="2000" dirty="0" smtClean="0"/>
              <a:t>O</a:t>
            </a:r>
            <a:r>
              <a:rPr lang="en-US" sz="2000" baseline="-25000" dirty="0" smtClean="0"/>
              <a:t>4</a:t>
            </a:r>
            <a:endParaRPr lang="en-US" sz="2000" dirty="0"/>
          </a:p>
        </p:txBody>
      </p:sp>
    </p:spTree>
    <p:extLst>
      <p:ext uri="{BB962C8B-B14F-4D97-AF65-F5344CB8AC3E}">
        <p14:creationId xmlns:p14="http://schemas.microsoft.com/office/powerpoint/2010/main" val="17501333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152400" y="1676400"/>
            <a:ext cx="3962400" cy="1143000"/>
          </a:xfrm>
        </p:spPr>
        <p:txBody>
          <a:bodyPr/>
          <a:lstStyle/>
          <a:p>
            <a:pPr algn="ctr" eaLnBrk="1" hangingPunct="1"/>
            <a:r>
              <a:rPr lang="en-US" sz="3200" dirty="0">
                <a:effectLst>
                  <a:outerShdw blurRad="38100" dist="38100" dir="2700000" algn="tl">
                    <a:srgbClr val="DDDDDD"/>
                  </a:outerShdw>
                </a:effectLst>
                <a:latin typeface="Times New Roman" charset="0"/>
                <a:ea typeface="ＭＳ Ｐゴシック" charset="0"/>
                <a:cs typeface="ＭＳ Ｐゴシック" charset="0"/>
              </a:rPr>
              <a:t>Synthesis of </a:t>
            </a:r>
            <a:r>
              <a:rPr lang="en-US" sz="3200" dirty="0" smtClean="0">
                <a:effectLst>
                  <a:outerShdw blurRad="38100" dist="38100" dir="2700000" algn="tl">
                    <a:srgbClr val="DDDDDD"/>
                  </a:outerShdw>
                </a:effectLst>
                <a:latin typeface="Times New Roman" charset="0"/>
                <a:ea typeface="ＭＳ Ｐゴシック" charset="0"/>
                <a:cs typeface="ＭＳ Ｐゴシック" charset="0"/>
              </a:rPr>
              <a:t>Aspirin</a:t>
            </a:r>
            <a:br>
              <a:rPr lang="en-US" sz="3200" dirty="0" smtClean="0">
                <a:effectLst>
                  <a:outerShdw blurRad="38100" dist="38100" dir="2700000" algn="tl">
                    <a:srgbClr val="DDDDDD"/>
                  </a:outerShdw>
                </a:effectLst>
                <a:latin typeface="Times New Roman" charset="0"/>
                <a:ea typeface="ＭＳ Ｐゴシック" charset="0"/>
                <a:cs typeface="ＭＳ Ｐゴシック" charset="0"/>
              </a:rPr>
            </a:br>
            <a:r>
              <a:rPr lang="en-US" sz="3200" dirty="0" smtClean="0">
                <a:effectLst>
                  <a:outerShdw blurRad="38100" dist="38100" dir="2700000" algn="tl">
                    <a:srgbClr val="DDDDDD"/>
                  </a:outerShdw>
                </a:effectLst>
                <a:latin typeface="Times New Roman" charset="0"/>
                <a:ea typeface="ＭＳ Ｐゴシック" charset="0"/>
                <a:cs typeface="ＭＳ Ｐゴシック" charset="0"/>
              </a:rPr>
              <a:t>(an NSAID)</a:t>
            </a:r>
            <a:br>
              <a:rPr lang="en-US" sz="3200" dirty="0" smtClean="0">
                <a:effectLst>
                  <a:outerShdw blurRad="38100" dist="38100" dir="2700000" algn="tl">
                    <a:srgbClr val="DDDDDD"/>
                  </a:outerShdw>
                </a:effectLst>
                <a:latin typeface="Times New Roman" charset="0"/>
                <a:ea typeface="ＭＳ Ｐゴシック" charset="0"/>
                <a:cs typeface="ＭＳ Ｐゴシック" charset="0"/>
              </a:rPr>
            </a:br>
            <a:r>
              <a:rPr lang="en-US" sz="3200" dirty="0">
                <a:effectLst>
                  <a:outerShdw blurRad="38100" dist="38100" dir="2700000" algn="tl">
                    <a:srgbClr val="DDDDDD"/>
                  </a:outerShdw>
                </a:effectLst>
                <a:latin typeface="Times New Roman" charset="0"/>
                <a:ea typeface="ＭＳ Ｐゴシック" charset="0"/>
                <a:cs typeface="ＭＳ Ｐゴシック" charset="0"/>
              </a:rPr>
              <a:t/>
            </a:r>
            <a:br>
              <a:rPr lang="en-US" sz="3200" dirty="0">
                <a:effectLst>
                  <a:outerShdw blurRad="38100" dist="38100" dir="2700000" algn="tl">
                    <a:srgbClr val="DDDDDD"/>
                  </a:outerShdw>
                </a:effectLst>
                <a:latin typeface="Times New Roman" charset="0"/>
                <a:ea typeface="ＭＳ Ｐゴシック" charset="0"/>
                <a:cs typeface="ＭＳ Ｐゴシック" charset="0"/>
              </a:rPr>
            </a:br>
            <a:r>
              <a:rPr lang="en-US" sz="3200" dirty="0" smtClean="0">
                <a:effectLst>
                  <a:outerShdw blurRad="38100" dist="38100" dir="2700000" algn="tl">
                    <a:srgbClr val="DDDDDD"/>
                  </a:outerShdw>
                </a:effectLst>
                <a:latin typeface="Times New Roman" charset="0"/>
                <a:ea typeface="ＭＳ Ｐゴシック" charset="0"/>
                <a:cs typeface="ＭＳ Ｐゴシック" charset="0"/>
              </a:rPr>
              <a:t/>
            </a:r>
            <a:br>
              <a:rPr lang="en-US" sz="3200" dirty="0" smtClean="0">
                <a:effectLst>
                  <a:outerShdw blurRad="38100" dist="38100" dir="2700000" algn="tl">
                    <a:srgbClr val="DDDDDD"/>
                  </a:outerShdw>
                </a:effectLst>
                <a:latin typeface="Times New Roman" charset="0"/>
                <a:ea typeface="ＭＳ Ｐゴシック" charset="0"/>
                <a:cs typeface="ＭＳ Ｐゴシック" charset="0"/>
              </a:rPr>
            </a:br>
            <a:r>
              <a:rPr lang="en-US" sz="3200" dirty="0" smtClean="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Aspirin </a:t>
            </a:r>
            <a:r>
              <a:rPr lang="en-US" sz="3200"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&amp; Pain</a:t>
            </a:r>
          </a:p>
        </p:txBody>
      </p:sp>
      <p:pic>
        <p:nvPicPr>
          <p:cNvPr id="64515" name="Picture 4" descr="Screen Shot 2018-05-09 at 12.06.46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27575" y="152400"/>
            <a:ext cx="3578225"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Screen Shot 2019-05-12 at 12.25.16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3429000"/>
            <a:ext cx="4089400" cy="2197100"/>
          </a:xfrm>
          <a:prstGeom prst="rect">
            <a:avLst/>
          </a:prstGeom>
        </p:spPr>
      </p:pic>
      <p:sp>
        <p:nvSpPr>
          <p:cNvPr id="5" name="Rectangle 4"/>
          <p:cNvSpPr/>
          <p:nvPr/>
        </p:nvSpPr>
        <p:spPr>
          <a:xfrm>
            <a:off x="-76200" y="2187714"/>
            <a:ext cx="4724400" cy="707886"/>
          </a:xfrm>
          <a:prstGeom prst="rect">
            <a:avLst/>
          </a:prstGeom>
        </p:spPr>
        <p:txBody>
          <a:bodyPr wrap="square">
            <a:spAutoFit/>
          </a:bodyPr>
          <a:lstStyle/>
          <a:p>
            <a:pPr algn="ctr"/>
            <a:r>
              <a:rPr lang="en-US" sz="2000" i="1" dirty="0"/>
              <a:t>U</a:t>
            </a:r>
            <a:r>
              <a:rPr lang="en-US" sz="2000" i="1" dirty="0" smtClean="0"/>
              <a:t>sed </a:t>
            </a:r>
            <a:r>
              <a:rPr lang="en-US" sz="2000" i="1" dirty="0"/>
              <a:t>primarily to treat inflammation, mild to moderate pain, and fever.</a:t>
            </a:r>
          </a:p>
        </p:txBody>
      </p:sp>
    </p:spTree>
    <p:extLst>
      <p:ext uri="{BB962C8B-B14F-4D97-AF65-F5344CB8AC3E}">
        <p14:creationId xmlns:p14="http://schemas.microsoft.com/office/powerpoint/2010/main" val="4284682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447800" y="3875544"/>
            <a:ext cx="7467600" cy="3046988"/>
          </a:xfrm>
          <a:prstGeom prst="rect">
            <a:avLst/>
          </a:prstGeom>
          <a:noFill/>
        </p:spPr>
        <p:txBody>
          <a:bodyPr wrap="squar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b="0" dirty="0"/>
              <a:t>One of aspirin</a:t>
            </a:r>
            <a:r>
              <a:rPr lang="ja-JP" altLang="en-US" b="0" dirty="0"/>
              <a:t>’</a:t>
            </a:r>
            <a:r>
              <a:rPr lang="en-US" b="0" dirty="0"/>
              <a:t>s </a:t>
            </a:r>
            <a:r>
              <a:rPr lang="en-US" b="0" dirty="0" smtClean="0"/>
              <a:t>two functions is highlighted in yellow, the other is circled. </a:t>
            </a:r>
            <a:r>
              <a:rPr lang="en-US" b="0" dirty="0"/>
              <a:t>What </a:t>
            </a:r>
            <a:r>
              <a:rPr lang="en-US" b="0" dirty="0" smtClean="0"/>
              <a:t>are the two functions?</a:t>
            </a:r>
            <a:endParaRPr lang="en-US" b="0" dirty="0"/>
          </a:p>
          <a:p>
            <a:pPr eaLnBrk="1" hangingPunct="1">
              <a:buFont typeface="Times New Roman" charset="0"/>
              <a:buAutoNum type="alphaUcPeriod"/>
            </a:pPr>
            <a:r>
              <a:rPr lang="en-US" b="0" dirty="0" smtClean="0"/>
              <a:t> Highlight=Alcohol; Circled=Ester</a:t>
            </a:r>
            <a:endParaRPr lang="en-US" b="0" dirty="0"/>
          </a:p>
          <a:p>
            <a:pPr eaLnBrk="1" hangingPunct="1">
              <a:buFont typeface="Times New Roman" charset="0"/>
              <a:buAutoNum type="alphaUcPeriod"/>
            </a:pPr>
            <a:r>
              <a:rPr lang="en-US" b="0" dirty="0"/>
              <a:t> Highlight</a:t>
            </a:r>
            <a:r>
              <a:rPr lang="en-US" b="0" dirty="0" smtClean="0"/>
              <a:t>=Aldehyde; Circled=Ether</a:t>
            </a:r>
            <a:endParaRPr lang="en-US" b="0" dirty="0"/>
          </a:p>
          <a:p>
            <a:pPr eaLnBrk="1" hangingPunct="1">
              <a:buFont typeface="Times New Roman" charset="0"/>
              <a:buAutoNum type="alphaUcPeriod"/>
            </a:pPr>
            <a:r>
              <a:rPr lang="en-US" b="0" dirty="0"/>
              <a:t> Highlight=</a:t>
            </a:r>
            <a:r>
              <a:rPr lang="en-US" b="0" dirty="0" smtClean="0"/>
              <a:t>Ketone; </a:t>
            </a:r>
            <a:r>
              <a:rPr lang="en-US" b="0" dirty="0"/>
              <a:t>Circled</a:t>
            </a:r>
            <a:r>
              <a:rPr lang="en-US" b="0" dirty="0" smtClean="0"/>
              <a:t>=Alcohol</a:t>
            </a:r>
            <a:endParaRPr lang="en-US" b="0" dirty="0"/>
          </a:p>
          <a:p>
            <a:pPr eaLnBrk="1" hangingPunct="1">
              <a:buFont typeface="Times New Roman" charset="0"/>
              <a:buAutoNum type="alphaUcPeriod"/>
            </a:pPr>
            <a:r>
              <a:rPr lang="en-US" b="0" dirty="0"/>
              <a:t> Highlight=</a:t>
            </a:r>
            <a:r>
              <a:rPr lang="en-US" b="0" dirty="0" smtClean="0"/>
              <a:t>Aldehyde; </a:t>
            </a:r>
            <a:r>
              <a:rPr lang="en-US" b="0" dirty="0"/>
              <a:t>Circled=</a:t>
            </a:r>
            <a:r>
              <a:rPr lang="en-US" b="0" dirty="0" smtClean="0"/>
              <a:t>Ether</a:t>
            </a:r>
            <a:endParaRPr lang="en-US" b="0" dirty="0"/>
          </a:p>
          <a:p>
            <a:pPr eaLnBrk="1" hangingPunct="1">
              <a:buFont typeface="Times New Roman" charset="0"/>
              <a:buAutoNum type="alphaUcPeriod"/>
            </a:pPr>
            <a:r>
              <a:rPr lang="en-US" b="0" dirty="0"/>
              <a:t> Highlight=Carboxylic </a:t>
            </a:r>
            <a:r>
              <a:rPr lang="en-US" b="0" dirty="0" smtClean="0"/>
              <a:t>Acid</a:t>
            </a:r>
            <a:r>
              <a:rPr lang="en-US" b="0" dirty="0"/>
              <a:t>; Circled=Ester</a:t>
            </a:r>
          </a:p>
          <a:p>
            <a:pPr eaLnBrk="1" hangingPunct="1">
              <a:buFont typeface="Times New Roman" charset="0"/>
              <a:buAutoNum type="alphaUcPeriod"/>
            </a:pPr>
            <a:endParaRPr lang="en-US" b="0" dirty="0"/>
          </a:p>
        </p:txBody>
      </p:sp>
      <p:pic>
        <p:nvPicPr>
          <p:cNvPr id="66564" name="Picture 10" descr="Screen Shot 2018-05-04 at 11.23.11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066800"/>
            <a:ext cx="27305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Donut 11"/>
          <p:cNvSpPr/>
          <p:nvPr/>
        </p:nvSpPr>
        <p:spPr bwMode="auto">
          <a:xfrm>
            <a:off x="1676400" y="2133600"/>
            <a:ext cx="2133600" cy="1676400"/>
          </a:xfrm>
          <a:prstGeom prst="donut">
            <a:avLst>
              <a:gd name="adj" fmla="val 5193"/>
            </a:avLst>
          </a:prstGeom>
          <a:solidFill>
            <a:srgbClr val="3366FF"/>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pic>
        <p:nvPicPr>
          <p:cNvPr id="13" name="Picture 12" descr="Screen Shot 2017-11-17 at 12.12.29 AM.png"/>
          <p:cNvPicPr>
            <a:picLocks noChangeAspect="1"/>
          </p:cNvPicPr>
          <p:nvPr/>
        </p:nvPicPr>
        <p:blipFill>
          <a:blip r:embed="rId4"/>
          <a:stretch>
            <a:fillRect/>
          </a:stretch>
        </p:blipFill>
        <p:spPr>
          <a:xfrm>
            <a:off x="6629400" y="1143000"/>
            <a:ext cx="1873250" cy="1979364"/>
          </a:xfrm>
          <a:prstGeom prst="rect">
            <a:avLst/>
          </a:prstGeom>
          <a:scene3d>
            <a:camera prst="orthographicFront">
              <a:rot lat="0" lon="10800000" rev="0"/>
            </a:camera>
            <a:lightRig rig="threePt" dir="t"/>
          </a:scene3d>
        </p:spPr>
      </p:pic>
      <p:sp>
        <p:nvSpPr>
          <p:cNvPr id="14" name="Donut 13"/>
          <p:cNvSpPr/>
          <p:nvPr/>
        </p:nvSpPr>
        <p:spPr bwMode="auto">
          <a:xfrm>
            <a:off x="7391400" y="1981200"/>
            <a:ext cx="1219200" cy="10668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9" name="Donut 8"/>
          <p:cNvSpPr/>
          <p:nvPr/>
        </p:nvSpPr>
        <p:spPr bwMode="auto">
          <a:xfrm>
            <a:off x="6934200" y="990600"/>
            <a:ext cx="1219200" cy="1066800"/>
          </a:xfrm>
          <a:prstGeom prst="donut">
            <a:avLst>
              <a:gd name="adj" fmla="val 50000"/>
            </a:avLst>
          </a:prstGeom>
          <a:solidFill>
            <a:srgbClr val="FFFF00">
              <a:alpha val="33000"/>
            </a:srgbClr>
          </a:solidFill>
          <a:ln w="9525" cap="flat" cmpd="sng" algn="ctr">
            <a:noFill/>
            <a:prstDash val="solid"/>
            <a:round/>
            <a:headEnd type="none" w="med" len="med"/>
            <a:tailEnd type="none" w="med" len="med"/>
          </a:ln>
          <a:effectLst/>
        </p:spPr>
        <p:txBody>
          <a:bodyPr/>
          <a:lstStyle/>
          <a:p>
            <a:pPr eaLnBrk="0" hangingPunct="0"/>
            <a:endParaRPr lang="en-US"/>
          </a:p>
        </p:txBody>
      </p:sp>
      <p:sp>
        <p:nvSpPr>
          <p:cNvPr id="10" name="Rectangle 3"/>
          <p:cNvSpPr>
            <a:spLocks noGrp="1" noChangeArrowheads="1"/>
          </p:cNvSpPr>
          <p:nvPr>
            <p:ph type="title" idx="4294967295"/>
          </p:nvPr>
        </p:nvSpPr>
        <p:spPr>
          <a:xfrm>
            <a:off x="762000" y="-152400"/>
            <a:ext cx="8229600" cy="1143000"/>
          </a:xfrm>
        </p:spPr>
        <p:txBody>
          <a:bodyPr/>
          <a:lstStyle/>
          <a:p>
            <a:pPr algn="ctr"/>
            <a:r>
              <a:rPr lang="en-US" sz="3600" dirty="0" smtClean="0">
                <a:effectLst>
                  <a:outerShdw blurRad="38100" dist="38100" dir="2700000" algn="tl">
                    <a:srgbClr val="DDDDDD"/>
                  </a:outerShdw>
                </a:effectLst>
                <a:latin typeface="Times New Roman" charset="0"/>
                <a:ea typeface="ＭＳ Ｐゴシック" charset="0"/>
                <a:cs typeface="ＭＳ Ｐゴシック" charset="0"/>
              </a:rPr>
              <a:t>Organic Molecular Jeopardy</a:t>
            </a:r>
            <a:r>
              <a:rPr lang="en-US" sz="3600" dirty="0">
                <a:effectLst>
                  <a:outerShdw blurRad="38100" dist="38100" dir="2700000" algn="tl">
                    <a:srgbClr val="DDDDDD"/>
                  </a:outerShdw>
                </a:effectLst>
                <a:latin typeface="Times New Roman" charset="0"/>
                <a:ea typeface="ＭＳ Ｐゴシック" charset="0"/>
                <a:cs typeface="ＭＳ Ｐゴシック" charset="0"/>
              </a:rPr>
              <a:t/>
            </a:r>
            <a:br>
              <a:rPr lang="en-US" sz="3600" dirty="0">
                <a:effectLst>
                  <a:outerShdw blurRad="38100" dist="38100" dir="2700000" algn="tl">
                    <a:srgbClr val="DDDDDD"/>
                  </a:outerShdw>
                </a:effectLst>
                <a:latin typeface="Times New Roman" charset="0"/>
                <a:ea typeface="ＭＳ Ｐゴシック" charset="0"/>
                <a:cs typeface="ＭＳ Ｐゴシック" charset="0"/>
              </a:rPr>
            </a:br>
            <a:r>
              <a:rPr lang="en-US" sz="2800"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Common Formulas &amp; Drawings</a:t>
            </a:r>
          </a:p>
        </p:txBody>
      </p:sp>
      <p:sp>
        <p:nvSpPr>
          <p:cNvPr id="11" name="Rectangle 10"/>
          <p:cNvSpPr/>
          <p:nvPr/>
        </p:nvSpPr>
        <p:spPr>
          <a:xfrm>
            <a:off x="4267200" y="1981200"/>
            <a:ext cx="1501558" cy="461665"/>
          </a:xfrm>
          <a:prstGeom prst="rect">
            <a:avLst/>
          </a:prstGeom>
        </p:spPr>
        <p:txBody>
          <a:bodyPr wrap="none">
            <a:spAutoFit/>
          </a:bodyPr>
          <a:lstStyle/>
          <a:p>
            <a:r>
              <a:rPr lang="en-US" dirty="0"/>
              <a:t>	</a:t>
            </a:r>
            <a:r>
              <a:rPr lang="en-US" sz="2000" dirty="0" smtClean="0"/>
              <a:t>C</a:t>
            </a:r>
            <a:r>
              <a:rPr lang="en-US" sz="2000" baseline="-25000" dirty="0" smtClean="0"/>
              <a:t>9</a:t>
            </a:r>
            <a:r>
              <a:rPr lang="en-US" sz="2000" dirty="0" smtClean="0"/>
              <a:t>H</a:t>
            </a:r>
            <a:r>
              <a:rPr lang="en-US" sz="2000" baseline="-25000" dirty="0" smtClean="0"/>
              <a:t>8</a:t>
            </a:r>
            <a:r>
              <a:rPr lang="en-US" sz="2000" dirty="0" smtClean="0"/>
              <a:t>O</a:t>
            </a:r>
            <a:r>
              <a:rPr lang="en-US" sz="2000" baseline="-25000" dirty="0" smtClean="0"/>
              <a:t>4</a:t>
            </a:r>
            <a:endParaRPr lang="en-US" sz="2000" dirty="0"/>
          </a:p>
        </p:txBody>
      </p:sp>
    </p:spTree>
    <p:extLst>
      <p:ext uri="{BB962C8B-B14F-4D97-AF65-F5344CB8AC3E}">
        <p14:creationId xmlns:p14="http://schemas.microsoft.com/office/powerpoint/2010/main" val="2670796727"/>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38200" y="3441680"/>
            <a:ext cx="8077200" cy="3416320"/>
          </a:xfrm>
          <a:prstGeom prst="rect">
            <a:avLst/>
          </a:prstGeom>
          <a:noFill/>
        </p:spPr>
        <p:txBody>
          <a:bodyPr wrap="squar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b="0" dirty="0" smtClean="0"/>
              <a:t>One of the reactants used to produce aspirin is shown above. It also has two functions: one is highlighted in yellow, the other is circled. </a:t>
            </a:r>
            <a:r>
              <a:rPr lang="en-US" b="0" dirty="0"/>
              <a:t>What </a:t>
            </a:r>
            <a:r>
              <a:rPr lang="en-US" b="0" dirty="0" smtClean="0"/>
              <a:t>are the two functions?</a:t>
            </a:r>
            <a:endParaRPr lang="en-US" b="0" dirty="0"/>
          </a:p>
          <a:p>
            <a:pPr eaLnBrk="1" hangingPunct="1">
              <a:buFont typeface="Times New Roman" charset="0"/>
              <a:buAutoNum type="alphaUcPeriod"/>
            </a:pPr>
            <a:r>
              <a:rPr lang="en-US" b="0" dirty="0" smtClean="0"/>
              <a:t> Highlight=Alcohol; Circled=Ester</a:t>
            </a:r>
            <a:endParaRPr lang="en-US" b="0" dirty="0"/>
          </a:p>
          <a:p>
            <a:pPr eaLnBrk="1" hangingPunct="1">
              <a:buFont typeface="Times New Roman" charset="0"/>
              <a:buAutoNum type="alphaUcPeriod"/>
            </a:pPr>
            <a:r>
              <a:rPr lang="en-US" b="0" dirty="0"/>
              <a:t> Highlight</a:t>
            </a:r>
            <a:r>
              <a:rPr lang="en-US" b="0" dirty="0" smtClean="0"/>
              <a:t>=</a:t>
            </a:r>
            <a:r>
              <a:rPr lang="en-US" b="0" dirty="0"/>
              <a:t>Carboxylic Acid</a:t>
            </a:r>
            <a:r>
              <a:rPr lang="en-US" b="0" dirty="0" smtClean="0"/>
              <a:t>; Circled=Alcohol</a:t>
            </a:r>
            <a:endParaRPr lang="en-US" b="0" dirty="0"/>
          </a:p>
          <a:p>
            <a:pPr eaLnBrk="1" hangingPunct="1">
              <a:buFont typeface="Times New Roman" charset="0"/>
              <a:buAutoNum type="alphaUcPeriod"/>
            </a:pPr>
            <a:r>
              <a:rPr lang="en-US" b="0" dirty="0"/>
              <a:t> Highlight=</a:t>
            </a:r>
            <a:r>
              <a:rPr lang="en-US" b="0" dirty="0" smtClean="0"/>
              <a:t>Ketone; </a:t>
            </a:r>
            <a:r>
              <a:rPr lang="en-US" b="0" dirty="0"/>
              <a:t>Circled</a:t>
            </a:r>
            <a:r>
              <a:rPr lang="en-US" b="0" dirty="0" smtClean="0"/>
              <a:t>=Alcohol</a:t>
            </a:r>
            <a:endParaRPr lang="en-US" b="0" dirty="0"/>
          </a:p>
          <a:p>
            <a:pPr eaLnBrk="1" hangingPunct="1">
              <a:buFont typeface="Times New Roman" charset="0"/>
              <a:buAutoNum type="alphaUcPeriod"/>
            </a:pPr>
            <a:r>
              <a:rPr lang="en-US" b="0" dirty="0"/>
              <a:t> Highlight=</a:t>
            </a:r>
            <a:r>
              <a:rPr lang="en-US" b="0" dirty="0" smtClean="0"/>
              <a:t>Aldehyde; </a:t>
            </a:r>
            <a:r>
              <a:rPr lang="en-US" b="0" dirty="0"/>
              <a:t>Circled=</a:t>
            </a:r>
            <a:r>
              <a:rPr lang="en-US" b="0" dirty="0" smtClean="0"/>
              <a:t>Ether</a:t>
            </a:r>
            <a:endParaRPr lang="en-US" b="0" dirty="0"/>
          </a:p>
          <a:p>
            <a:pPr eaLnBrk="1" hangingPunct="1">
              <a:buFont typeface="Times New Roman" charset="0"/>
              <a:buAutoNum type="alphaUcPeriod"/>
            </a:pPr>
            <a:r>
              <a:rPr lang="en-US" b="0" dirty="0"/>
              <a:t> Highlight=Carboxylic </a:t>
            </a:r>
            <a:r>
              <a:rPr lang="en-US" b="0" dirty="0" smtClean="0"/>
              <a:t>Acid</a:t>
            </a:r>
            <a:r>
              <a:rPr lang="en-US" b="0" dirty="0"/>
              <a:t>; Circled=Ester</a:t>
            </a:r>
          </a:p>
          <a:p>
            <a:pPr eaLnBrk="1" hangingPunct="1">
              <a:buFont typeface="Times New Roman" charset="0"/>
              <a:buAutoNum type="alphaUcPeriod"/>
            </a:pPr>
            <a:endParaRPr lang="en-US" b="0" dirty="0"/>
          </a:p>
        </p:txBody>
      </p:sp>
      <p:pic>
        <p:nvPicPr>
          <p:cNvPr id="2" name="Picture 1" descr="Screen Shot 2019-05-09 at 2.56.5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200" y="589685"/>
            <a:ext cx="2534870" cy="2984500"/>
          </a:xfrm>
          <a:prstGeom prst="rect">
            <a:avLst/>
          </a:prstGeom>
        </p:spPr>
      </p:pic>
      <p:sp>
        <p:nvSpPr>
          <p:cNvPr id="10" name="Donut 9"/>
          <p:cNvSpPr/>
          <p:nvPr/>
        </p:nvSpPr>
        <p:spPr bwMode="auto">
          <a:xfrm>
            <a:off x="6705600" y="685800"/>
            <a:ext cx="1219200" cy="1066800"/>
          </a:xfrm>
          <a:prstGeom prst="donut">
            <a:avLst>
              <a:gd name="adj" fmla="val 50000"/>
            </a:avLst>
          </a:prstGeom>
          <a:solidFill>
            <a:srgbClr val="FFFF00">
              <a:alpha val="33000"/>
            </a:srgbClr>
          </a:solidFill>
          <a:ln w="9525" cap="flat" cmpd="sng" algn="ctr">
            <a:noFill/>
            <a:prstDash val="solid"/>
            <a:round/>
            <a:headEnd type="none" w="med" len="med"/>
            <a:tailEnd type="none" w="med" len="med"/>
          </a:ln>
          <a:effectLst/>
        </p:spPr>
        <p:txBody>
          <a:bodyPr/>
          <a:lstStyle/>
          <a:p>
            <a:pPr eaLnBrk="0" hangingPunct="0"/>
            <a:endParaRPr lang="en-US"/>
          </a:p>
        </p:txBody>
      </p:sp>
      <p:sp>
        <p:nvSpPr>
          <p:cNvPr id="11" name="Donut 10"/>
          <p:cNvSpPr/>
          <p:nvPr/>
        </p:nvSpPr>
        <p:spPr bwMode="auto">
          <a:xfrm>
            <a:off x="5832607" y="1524000"/>
            <a:ext cx="1219200" cy="10668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pic>
        <p:nvPicPr>
          <p:cNvPr id="4" name="Picture 3" descr="Screen Shot 2019-05-09 at 3.03.1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0" y="990600"/>
            <a:ext cx="2362200" cy="2447478"/>
          </a:xfrm>
          <a:prstGeom prst="rect">
            <a:avLst/>
          </a:prstGeom>
        </p:spPr>
      </p:pic>
      <p:sp>
        <p:nvSpPr>
          <p:cNvPr id="15" name="Donut 14"/>
          <p:cNvSpPr/>
          <p:nvPr/>
        </p:nvSpPr>
        <p:spPr bwMode="auto">
          <a:xfrm>
            <a:off x="2078902" y="1600200"/>
            <a:ext cx="990600" cy="589685"/>
          </a:xfrm>
          <a:prstGeom prst="donut">
            <a:avLst>
              <a:gd name="adj" fmla="val 5193"/>
            </a:avLst>
          </a:prstGeom>
          <a:solidFill>
            <a:srgbClr val="3366FF"/>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16" name="Donut 15"/>
          <p:cNvSpPr/>
          <p:nvPr/>
        </p:nvSpPr>
        <p:spPr bwMode="auto">
          <a:xfrm>
            <a:off x="3125340" y="1219200"/>
            <a:ext cx="989460" cy="858771"/>
          </a:xfrm>
          <a:prstGeom prst="donut">
            <a:avLst>
              <a:gd name="adj" fmla="val 50000"/>
            </a:avLst>
          </a:prstGeom>
          <a:solidFill>
            <a:srgbClr val="FFFF00">
              <a:alpha val="33000"/>
            </a:srgbClr>
          </a:solidFill>
          <a:ln w="9525" cap="flat" cmpd="sng" algn="ctr">
            <a:noFill/>
            <a:prstDash val="solid"/>
            <a:round/>
            <a:headEnd type="none" w="med" len="med"/>
            <a:tailEnd type="none" w="med" len="med"/>
          </a:ln>
          <a:effectLst/>
        </p:spPr>
        <p:txBody>
          <a:bodyPr/>
          <a:lstStyle/>
          <a:p>
            <a:pPr eaLnBrk="0" hangingPunct="0"/>
            <a:endParaRPr lang="en-US"/>
          </a:p>
        </p:txBody>
      </p:sp>
      <p:sp>
        <p:nvSpPr>
          <p:cNvPr id="17" name="Rectangle 3"/>
          <p:cNvSpPr>
            <a:spLocks noGrp="1" noChangeArrowheads="1"/>
          </p:cNvSpPr>
          <p:nvPr>
            <p:ph type="title" idx="4294967295"/>
          </p:nvPr>
        </p:nvSpPr>
        <p:spPr>
          <a:xfrm>
            <a:off x="228600" y="-76200"/>
            <a:ext cx="8229600" cy="1143000"/>
          </a:xfrm>
        </p:spPr>
        <p:txBody>
          <a:bodyPr/>
          <a:lstStyle/>
          <a:p>
            <a:r>
              <a:rPr lang="en-US" sz="3600" dirty="0" smtClean="0">
                <a:effectLst>
                  <a:outerShdw blurRad="38100" dist="38100" dir="2700000" algn="tl">
                    <a:srgbClr val="DDDDDD"/>
                  </a:outerShdw>
                </a:effectLst>
                <a:latin typeface="Times New Roman" charset="0"/>
                <a:ea typeface="ＭＳ Ｐゴシック" charset="0"/>
                <a:cs typeface="ＭＳ Ｐゴシック" charset="0"/>
              </a:rPr>
              <a:t>Organic Molecular Jeopardy</a:t>
            </a:r>
            <a:r>
              <a:rPr lang="en-US" sz="3600" dirty="0">
                <a:effectLst>
                  <a:outerShdw blurRad="38100" dist="38100" dir="2700000" algn="tl">
                    <a:srgbClr val="DDDDDD"/>
                  </a:outerShdw>
                </a:effectLst>
                <a:latin typeface="Times New Roman" charset="0"/>
                <a:ea typeface="ＭＳ Ｐゴシック" charset="0"/>
                <a:cs typeface="ＭＳ Ｐゴシック" charset="0"/>
              </a:rPr>
              <a:t/>
            </a:r>
            <a:br>
              <a:rPr lang="en-US" sz="3600" dirty="0">
                <a:effectLst>
                  <a:outerShdw blurRad="38100" dist="38100" dir="2700000" algn="tl">
                    <a:srgbClr val="DDDDDD"/>
                  </a:outerShdw>
                </a:effectLst>
                <a:latin typeface="Times New Roman" charset="0"/>
                <a:ea typeface="ＭＳ Ｐゴシック" charset="0"/>
                <a:cs typeface="ＭＳ Ｐゴシック" charset="0"/>
              </a:rPr>
            </a:br>
            <a:r>
              <a:rPr lang="en-US" sz="2800" b="1"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FINAL JEOPARDY QUESTION</a:t>
            </a:r>
            <a:endParaRPr lang="en-US" sz="2800"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12" name="Rectangle 11"/>
          <p:cNvSpPr/>
          <p:nvPr/>
        </p:nvSpPr>
        <p:spPr>
          <a:xfrm>
            <a:off x="3984842" y="1981200"/>
            <a:ext cx="1501558" cy="461665"/>
          </a:xfrm>
          <a:prstGeom prst="rect">
            <a:avLst/>
          </a:prstGeom>
        </p:spPr>
        <p:txBody>
          <a:bodyPr wrap="none">
            <a:spAutoFit/>
          </a:bodyPr>
          <a:lstStyle/>
          <a:p>
            <a:r>
              <a:rPr lang="en-US" dirty="0"/>
              <a:t>	</a:t>
            </a:r>
            <a:r>
              <a:rPr lang="en-US" sz="2000" dirty="0" smtClean="0"/>
              <a:t>C</a:t>
            </a:r>
            <a:r>
              <a:rPr lang="en-US" sz="2000" baseline="-25000" dirty="0" smtClean="0"/>
              <a:t>7</a:t>
            </a:r>
            <a:r>
              <a:rPr lang="en-US" sz="2000" dirty="0" smtClean="0"/>
              <a:t>H</a:t>
            </a:r>
            <a:r>
              <a:rPr lang="en-US" sz="2000" baseline="-25000" dirty="0" smtClean="0"/>
              <a:t>6</a:t>
            </a:r>
            <a:r>
              <a:rPr lang="en-US" sz="2000" dirty="0" smtClean="0"/>
              <a:t>O</a:t>
            </a:r>
            <a:r>
              <a:rPr lang="en-US" sz="2000" baseline="-25000" dirty="0" smtClean="0"/>
              <a:t>3</a:t>
            </a:r>
            <a:endParaRPr lang="en-US" sz="2000" dirty="0"/>
          </a:p>
        </p:txBody>
      </p:sp>
    </p:spTree>
    <p:extLst>
      <p:ext uri="{BB962C8B-B14F-4D97-AF65-F5344CB8AC3E}">
        <p14:creationId xmlns:p14="http://schemas.microsoft.com/office/powerpoint/2010/main" val="2171331993"/>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Text Box 7"/>
          <p:cNvSpPr txBox="1">
            <a:spLocks noChangeArrowheads="1"/>
          </p:cNvSpPr>
          <p:nvPr/>
        </p:nvSpPr>
        <p:spPr bwMode="auto">
          <a:xfrm>
            <a:off x="4876800" y="2286000"/>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spcBef>
                <a:spcPct val="50000"/>
              </a:spcBef>
            </a:pPr>
            <a:endParaRPr lang="en-US"/>
          </a:p>
        </p:txBody>
      </p:sp>
      <p:sp>
        <p:nvSpPr>
          <p:cNvPr id="12" name="Rectangle 3"/>
          <p:cNvSpPr txBox="1">
            <a:spLocks noChangeArrowheads="1"/>
          </p:cNvSpPr>
          <p:nvPr/>
        </p:nvSpPr>
        <p:spPr bwMode="auto">
          <a:xfrm>
            <a:off x="577219" y="304800"/>
            <a:ext cx="8229600" cy="1143000"/>
          </a:xfrm>
          <a:prstGeom prst="rect">
            <a:avLst/>
          </a:prstGeom>
          <a:solidFill>
            <a:schemeClr val="accent4">
              <a:lumMod val="20000"/>
              <a:lumOff val="80000"/>
            </a:schemeClr>
          </a:solidFill>
          <a:ln>
            <a:solidFill>
              <a:schemeClr val="tx1">
                <a:lumMod val="50000"/>
                <a:lumOff val="50000"/>
              </a:schemeClr>
            </a:solidFill>
          </a:ln>
          <a:extLs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a:lstStyle>
          <a:p>
            <a:r>
              <a:rPr lang="en-US" sz="3600" dirty="0" smtClean="0">
                <a:effectLst>
                  <a:outerShdw blurRad="38100" dist="38100" dir="2700000" algn="tl">
                    <a:srgbClr val="DDDDDD"/>
                  </a:outerShdw>
                </a:effectLst>
                <a:latin typeface="Times New Roman" charset="0"/>
                <a:ea typeface="ＭＳ Ｐゴシック" charset="0"/>
                <a:cs typeface="ＭＳ Ｐゴシック" charset="0"/>
              </a:rPr>
              <a:t>Organic Molecular Jeopardy</a:t>
            </a:r>
            <a:br>
              <a:rPr lang="en-US" sz="3600" dirty="0" smtClean="0">
                <a:effectLst>
                  <a:outerShdw blurRad="38100" dist="38100" dir="2700000" algn="tl">
                    <a:srgbClr val="DDDDDD"/>
                  </a:outerShdw>
                </a:effectLst>
                <a:latin typeface="Times New Roman" charset="0"/>
                <a:ea typeface="ＭＳ Ｐゴシック" charset="0"/>
                <a:cs typeface="ＭＳ Ｐゴシック" charset="0"/>
              </a:rPr>
            </a:br>
            <a:r>
              <a:rPr lang="en-US" sz="2800" i="1" dirty="0" smtClean="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 Tabulation</a:t>
            </a:r>
            <a:endParaRPr lang="en-US" sz="2800" i="1"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561421382"/>
              </p:ext>
            </p:extLst>
          </p:nvPr>
        </p:nvGraphicFramePr>
        <p:xfrm>
          <a:off x="1714500" y="1676400"/>
          <a:ext cx="5715000" cy="3949700"/>
        </p:xfrm>
        <a:graphic>
          <a:graphicData uri="http://schemas.openxmlformats.org/drawingml/2006/table">
            <a:tbl>
              <a:tblPr/>
              <a:tblGrid>
                <a:gridCol w="952500"/>
                <a:gridCol w="952500"/>
                <a:gridCol w="952500"/>
                <a:gridCol w="952500"/>
                <a:gridCol w="952500"/>
                <a:gridCol w="952500"/>
              </a:tblGrid>
              <a:tr h="596900">
                <a:tc gridSpan="6">
                  <a:txBody>
                    <a:bodyPr/>
                    <a:lstStyle/>
                    <a:p>
                      <a:pPr algn="l" fontAlgn="b"/>
                      <a:r>
                        <a:rPr lang="en-US" sz="3600" b="0" i="0" u="none" strike="noStrike">
                          <a:solidFill>
                            <a:srgbClr val="000000"/>
                          </a:solidFill>
                          <a:effectLst>
                            <a:outerShdw blurRad="50800" dist="38100" algn="tr" rotWithShape="0">
                              <a:prstClr val="black">
                                <a:alpha val="40000"/>
                              </a:prstClr>
                            </a:outerShdw>
                          </a:effectLst>
                          <a:latin typeface="Times New Roman"/>
                        </a:rPr>
                        <a:t>Organic Molecular Jeopardy</a:t>
                      </a:r>
                    </a:p>
                  </a:txBody>
                  <a:tcPr marL="0" marR="0"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4800">
                <a:tc>
                  <a:txBody>
                    <a:bodyPr/>
                    <a:lstStyle/>
                    <a:p>
                      <a:pPr algn="l" fontAlgn="b"/>
                      <a:r>
                        <a:rPr lang="en-US" sz="2000" b="0" i="0" u="none" strike="noStrike">
                          <a:solidFill>
                            <a:srgbClr val="000000"/>
                          </a:solidFill>
                          <a:effectLst/>
                          <a:latin typeface="Arial"/>
                        </a:rPr>
                        <a:t> </a:t>
                      </a:r>
                    </a:p>
                  </a:txBody>
                  <a:tcPr marL="0" marR="0" marT="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Arial"/>
                        </a:rPr>
                        <a:t>TEAMS: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ctr" fontAlgn="b"/>
                      <a:r>
                        <a:rPr lang="en-US" sz="1200" b="0" i="0" u="none" strike="noStrike">
                          <a:solidFill>
                            <a:srgbClr val="000000"/>
                          </a:solidFill>
                          <a:effectLst/>
                          <a:latin typeface="Franklin Gothic Book"/>
                        </a:rPr>
                        <a:t>QUESTION</a:t>
                      </a:r>
                    </a:p>
                  </a:txBody>
                  <a:tcPr marL="0" marR="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Arial"/>
                        </a:rPr>
                        <a:t>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Arial"/>
                        </a:rPr>
                        <a:t>B</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Arial"/>
                        </a:rPr>
                        <a:t>C</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Arial"/>
                        </a:rPr>
                        <a:t>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Arial"/>
                        </a:rPr>
                        <a:t>E</a:t>
                      </a:r>
                    </a:p>
                  </a:txBody>
                  <a:tcPr marL="0" marR="0"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ctr" fontAlgn="b"/>
                      <a:r>
                        <a:rPr lang="en-US" sz="2000" b="0" i="0" u="none" strike="noStrike">
                          <a:solidFill>
                            <a:srgbClr val="000000"/>
                          </a:solidFill>
                          <a:effectLst/>
                          <a:latin typeface="Arial"/>
                        </a:rPr>
                        <a:t>1</a:t>
                      </a:r>
                    </a:p>
                  </a:txBody>
                  <a:tcPr marL="0" marR="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ctr" fontAlgn="b"/>
                      <a:r>
                        <a:rPr lang="en-US" sz="2000" b="0" i="0" u="none" strike="noStrike">
                          <a:solidFill>
                            <a:srgbClr val="000000"/>
                          </a:solidFill>
                          <a:effectLst/>
                          <a:latin typeface="Arial"/>
                        </a:rPr>
                        <a:t>2</a:t>
                      </a:r>
                    </a:p>
                  </a:txBody>
                  <a:tcPr marL="0" marR="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ctr" fontAlgn="b"/>
                      <a:r>
                        <a:rPr lang="en-US" sz="2000" b="0" i="0" u="none" strike="noStrike">
                          <a:solidFill>
                            <a:srgbClr val="000000"/>
                          </a:solidFill>
                          <a:effectLst/>
                          <a:latin typeface="Arial"/>
                        </a:rPr>
                        <a:t>3</a:t>
                      </a:r>
                    </a:p>
                  </a:txBody>
                  <a:tcPr marL="0" marR="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ctr" fontAlgn="b"/>
                      <a:r>
                        <a:rPr lang="en-US" sz="2000" b="0" i="0" u="none" strike="noStrike">
                          <a:solidFill>
                            <a:srgbClr val="000000"/>
                          </a:solidFill>
                          <a:effectLst/>
                          <a:latin typeface="Arial"/>
                        </a:rPr>
                        <a:t>4</a:t>
                      </a:r>
                    </a:p>
                  </a:txBody>
                  <a:tcPr marL="0" marR="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ctr" fontAlgn="b"/>
                      <a:r>
                        <a:rPr lang="en-US" sz="2000" b="0" i="0" u="none" strike="noStrike">
                          <a:solidFill>
                            <a:srgbClr val="000000"/>
                          </a:solidFill>
                          <a:effectLst/>
                          <a:latin typeface="Arial"/>
                        </a:rPr>
                        <a:t>5</a:t>
                      </a:r>
                    </a:p>
                  </a:txBody>
                  <a:tcPr marL="0" marR="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ctr" fontAlgn="b"/>
                      <a:r>
                        <a:rPr lang="en-US" sz="2000" b="0" i="0" u="none" strike="noStrike">
                          <a:solidFill>
                            <a:srgbClr val="000000"/>
                          </a:solidFill>
                          <a:effectLst/>
                          <a:latin typeface="Arial"/>
                        </a:rPr>
                        <a:t>6</a:t>
                      </a:r>
                    </a:p>
                  </a:txBody>
                  <a:tcPr marL="0" marR="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ctr" fontAlgn="b"/>
                      <a:r>
                        <a:rPr lang="en-US" sz="2000" b="0" i="0" u="none" strike="noStrike">
                          <a:solidFill>
                            <a:srgbClr val="000000"/>
                          </a:solidFill>
                          <a:effectLst/>
                          <a:latin typeface="Arial"/>
                        </a:rPr>
                        <a:t>7</a:t>
                      </a:r>
                    </a:p>
                  </a:txBody>
                  <a:tcPr marL="0" marR="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ctr" fontAlgn="b"/>
                      <a:r>
                        <a:rPr lang="en-US" sz="1600" b="0" i="1" u="none" strike="noStrike">
                          <a:solidFill>
                            <a:srgbClr val="000000"/>
                          </a:solidFill>
                          <a:effectLst/>
                          <a:latin typeface="Arial"/>
                        </a:rPr>
                        <a:t>FINAL</a:t>
                      </a:r>
                    </a:p>
                  </a:txBody>
                  <a:tcPr marL="0" marR="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2000" b="0" i="0" u="none" strike="noStrike">
                          <a:solidFill>
                            <a:srgbClr val="000000"/>
                          </a:solidFill>
                          <a:effectLst/>
                          <a:latin typeface="Arial"/>
                        </a:rPr>
                        <a:t>TOTAL</a:t>
                      </a:r>
                    </a:p>
                  </a:txBody>
                  <a:tcPr marL="0" marR="0" marT="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2000" b="0" i="0" u="none" strike="noStrike" dirty="0">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2000" b="0" i="0" u="none" strike="noStrike" dirty="0">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r>
            </a:tbl>
          </a:graphicData>
        </a:graphic>
      </p:graphicFrame>
      <p:sp>
        <p:nvSpPr>
          <p:cNvPr id="8" name="TextBox 7">
            <a:hlinkClick r:id="rId3"/>
          </p:cNvPr>
          <p:cNvSpPr txBox="1"/>
          <p:nvPr/>
        </p:nvSpPr>
        <p:spPr>
          <a:xfrm>
            <a:off x="76200" y="5867400"/>
            <a:ext cx="9067800" cy="769441"/>
          </a:xfrm>
          <a:prstGeom prst="rect">
            <a:avLst/>
          </a:prstGeom>
          <a:noFill/>
        </p:spPr>
        <p:txBody>
          <a:bodyPr wrap="square" rtlCol="0">
            <a:spAutoFit/>
          </a:bodyPr>
          <a:lstStyle/>
          <a:p>
            <a:pPr algn="ctr"/>
            <a:r>
              <a:rPr lang="en-US" dirty="0" smtClean="0"/>
              <a:t>A word from our sponsor:</a:t>
            </a:r>
            <a:br>
              <a:rPr lang="en-US" dirty="0" smtClean="0"/>
            </a:br>
            <a:r>
              <a:rPr lang="pl-PL" sz="2000" dirty="0" err="1"/>
              <a:t>https</a:t>
            </a:r>
            <a:r>
              <a:rPr lang="pl-PL" sz="2000" dirty="0"/>
              <a:t>://</a:t>
            </a:r>
            <a:r>
              <a:rPr lang="pl-PL" sz="2000" dirty="0" err="1"/>
              <a:t>www.youtube.com</a:t>
            </a:r>
            <a:r>
              <a:rPr lang="pl-PL" sz="2000" dirty="0"/>
              <a:t>/</a:t>
            </a:r>
            <a:r>
              <a:rPr lang="pl-PL" sz="2000" dirty="0" err="1"/>
              <a:t>watch?v</a:t>
            </a:r>
            <a:r>
              <a:rPr lang="pl-PL" sz="2000" dirty="0"/>
              <a:t>=hfe5xQ1M7Jw</a:t>
            </a:r>
            <a:endParaRPr lang="en-US" sz="2000" dirty="0"/>
          </a:p>
        </p:txBody>
      </p:sp>
    </p:spTree>
    <p:extLst>
      <p:ext uri="{BB962C8B-B14F-4D97-AF65-F5344CB8AC3E}">
        <p14:creationId xmlns:p14="http://schemas.microsoft.com/office/powerpoint/2010/main" val="501227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a:spLocks noGrp="1" noChangeArrowheads="1"/>
          </p:cNvSpPr>
          <p:nvPr>
            <p:ph type="title" idx="4294967295"/>
          </p:nvPr>
        </p:nvSpPr>
        <p:spPr>
          <a:xfrm>
            <a:off x="228600" y="-76200"/>
            <a:ext cx="8229600" cy="1143000"/>
          </a:xfrm>
        </p:spPr>
        <p:txBody>
          <a:bodyPr/>
          <a:lstStyle/>
          <a:p>
            <a:pPr algn="ctr"/>
            <a:r>
              <a:rPr lang="en-US" sz="3600" dirty="0" smtClean="0">
                <a:effectLst>
                  <a:outerShdw blurRad="38100" dist="38100" dir="2700000" algn="tl">
                    <a:srgbClr val="DDDDDD"/>
                  </a:outerShdw>
                </a:effectLst>
                <a:latin typeface="Times New Roman" charset="0"/>
                <a:ea typeface="ＭＳ Ｐゴシック" charset="0"/>
                <a:cs typeface="ＭＳ Ｐゴシック" charset="0"/>
              </a:rPr>
              <a:t>Jeopardy</a:t>
            </a:r>
            <a:r>
              <a:rPr lang="en-US" sz="3600" dirty="0">
                <a:effectLst>
                  <a:outerShdw blurRad="38100" dist="38100" dir="2700000" algn="tl">
                    <a:srgbClr val="DDDDDD"/>
                  </a:outerShdw>
                </a:effectLst>
                <a:latin typeface="Times New Roman" charset="0"/>
                <a:ea typeface="ＭＳ Ｐゴシック" charset="0"/>
                <a:cs typeface="ＭＳ Ｐゴシック" charset="0"/>
              </a:rPr>
              <a:t/>
            </a:r>
            <a:br>
              <a:rPr lang="en-US" sz="3600" dirty="0">
                <a:effectLst>
                  <a:outerShdw blurRad="38100" dist="38100" dir="2700000" algn="tl">
                    <a:srgbClr val="DDDDDD"/>
                  </a:outerShdw>
                </a:effectLst>
                <a:latin typeface="Times New Roman" charset="0"/>
                <a:ea typeface="ＭＳ Ｐゴシック" charset="0"/>
                <a:cs typeface="ＭＳ Ｐゴシック" charset="0"/>
              </a:rPr>
            </a:br>
            <a:r>
              <a:rPr lang="en-US" sz="2800" i="1" dirty="0" smtClean="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Winners</a:t>
            </a:r>
            <a:endParaRPr lang="en-US" sz="2800" i="1"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endParaRPr>
          </a:p>
        </p:txBody>
      </p:sp>
      <p:pic>
        <p:nvPicPr>
          <p:cNvPr id="3" name="Picture 2" descr="Screen Shot 2019-05-10 at 3.14.0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1295400"/>
            <a:ext cx="3162300" cy="3178271"/>
          </a:xfrm>
          <a:prstGeom prst="rect">
            <a:avLst/>
          </a:prstGeom>
        </p:spPr>
      </p:pic>
      <p:pic>
        <p:nvPicPr>
          <p:cNvPr id="5" name="Picture 4" descr="Screen Shot 2019-05-10 at 3.12.54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1305335"/>
            <a:ext cx="3307821" cy="3168335"/>
          </a:xfrm>
          <a:prstGeom prst="rect">
            <a:avLst/>
          </a:prstGeom>
        </p:spPr>
      </p:pic>
      <p:sp>
        <p:nvSpPr>
          <p:cNvPr id="7" name="TextBox 6"/>
          <p:cNvSpPr txBox="1"/>
          <p:nvPr/>
        </p:nvSpPr>
        <p:spPr>
          <a:xfrm>
            <a:off x="1143000" y="5029200"/>
            <a:ext cx="7315200" cy="830997"/>
          </a:xfrm>
          <a:prstGeom prst="rect">
            <a:avLst/>
          </a:prstGeom>
          <a:noFill/>
        </p:spPr>
        <p:txBody>
          <a:bodyPr wrap="square" rtlCol="0">
            <a:spAutoFit/>
          </a:bodyPr>
          <a:lstStyle/>
          <a:p>
            <a:pPr algn="ctr"/>
            <a:r>
              <a:rPr lang="en-US" dirty="0" smtClean="0"/>
              <a:t>May </a:t>
            </a:r>
            <a:r>
              <a:rPr lang="en-US" dirty="0"/>
              <a:t>3</a:t>
            </a:r>
            <a:r>
              <a:rPr lang="en-US" dirty="0" smtClean="0"/>
              <a:t>, 2019</a:t>
            </a:r>
            <a:endParaRPr lang="en-US" dirty="0" smtClean="0"/>
          </a:p>
          <a:p>
            <a:pPr algn="ctr"/>
            <a:r>
              <a:rPr lang="en-US" dirty="0" smtClean="0"/>
              <a:t>James </a:t>
            </a:r>
            <a:r>
              <a:rPr lang="en-US" dirty="0" err="1" smtClean="0"/>
              <a:t>Holzhauer</a:t>
            </a:r>
            <a:r>
              <a:rPr lang="en-US" dirty="0" smtClean="0"/>
              <a:t>, 22 days, $1,691,008</a:t>
            </a:r>
            <a:endParaRPr lang="en-US" dirty="0"/>
          </a:p>
        </p:txBody>
      </p:sp>
    </p:spTree>
    <p:extLst>
      <p:ext uri="{BB962C8B-B14F-4D97-AF65-F5344CB8AC3E}">
        <p14:creationId xmlns:p14="http://schemas.microsoft.com/office/powerpoint/2010/main" val="1362627311"/>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577219" y="304800"/>
            <a:ext cx="8229600" cy="1143000"/>
          </a:xfrm>
          <a:prstGeom prst="rect">
            <a:avLst/>
          </a:prstGeom>
          <a:solidFill>
            <a:schemeClr val="accent4">
              <a:lumMod val="20000"/>
              <a:lumOff val="80000"/>
            </a:schemeClr>
          </a:solidFill>
          <a:ln>
            <a:solidFill>
              <a:schemeClr val="tx1">
                <a:lumMod val="50000"/>
                <a:lumOff val="50000"/>
              </a:schemeClr>
            </a:solidFill>
          </a:ln>
          <a:extLs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a:lstStyle>
          <a:p>
            <a:r>
              <a:rPr lang="en-US" sz="3600" dirty="0" smtClean="0">
                <a:effectLst>
                  <a:outerShdw blurRad="38100" dist="38100" dir="2700000" algn="tl">
                    <a:srgbClr val="DDDDDD"/>
                  </a:outerShdw>
                </a:effectLst>
                <a:latin typeface="Times New Roman" charset="0"/>
                <a:ea typeface="ＭＳ Ｐゴシック" charset="0"/>
                <a:cs typeface="ＭＳ Ｐゴシック" charset="0"/>
              </a:rPr>
              <a:t>Organic Molecular Jeopardy</a:t>
            </a:r>
            <a:br>
              <a:rPr lang="en-US" sz="3600" dirty="0" smtClean="0">
                <a:effectLst>
                  <a:outerShdw blurRad="38100" dist="38100" dir="2700000" algn="tl">
                    <a:srgbClr val="DDDDDD"/>
                  </a:outerShdw>
                </a:effectLst>
                <a:latin typeface="Times New Roman" charset="0"/>
                <a:ea typeface="ＭＳ Ｐゴシック" charset="0"/>
                <a:cs typeface="ＭＳ Ｐゴシック" charset="0"/>
              </a:rPr>
            </a:br>
            <a:r>
              <a:rPr lang="en-US" sz="2800" i="1" dirty="0" smtClean="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Winners</a:t>
            </a:r>
            <a:endParaRPr lang="en-US" sz="2800" i="1"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endParaRPr>
          </a:p>
        </p:txBody>
      </p:sp>
      <p:graphicFrame>
        <p:nvGraphicFramePr>
          <p:cNvPr id="8" name="Table 7"/>
          <p:cNvGraphicFramePr>
            <a:graphicFrameLocks noGrp="1"/>
          </p:cNvGraphicFramePr>
          <p:nvPr/>
        </p:nvGraphicFramePr>
        <p:xfrm>
          <a:off x="1714500" y="1888331"/>
          <a:ext cx="5715000" cy="3949700"/>
        </p:xfrm>
        <a:graphic>
          <a:graphicData uri="http://schemas.openxmlformats.org/drawingml/2006/table">
            <a:tbl>
              <a:tblPr/>
              <a:tblGrid>
                <a:gridCol w="952500"/>
                <a:gridCol w="952500"/>
                <a:gridCol w="952500"/>
                <a:gridCol w="952500"/>
                <a:gridCol w="952500"/>
                <a:gridCol w="952500"/>
              </a:tblGrid>
              <a:tr h="596900">
                <a:tc gridSpan="6">
                  <a:txBody>
                    <a:bodyPr/>
                    <a:lstStyle/>
                    <a:p>
                      <a:pPr algn="l" fontAlgn="b"/>
                      <a:r>
                        <a:rPr lang="en-US" sz="3600" b="0" i="0" u="none" strike="noStrike">
                          <a:solidFill>
                            <a:srgbClr val="000000"/>
                          </a:solidFill>
                          <a:effectLst>
                            <a:outerShdw blurRad="50800" dist="38100" algn="tr" rotWithShape="0">
                              <a:prstClr val="black">
                                <a:alpha val="40000"/>
                              </a:prstClr>
                            </a:outerShdw>
                          </a:effectLst>
                          <a:latin typeface="Times New Roman"/>
                        </a:rPr>
                        <a:t>Organic Molecular Jeopardy</a:t>
                      </a:r>
                    </a:p>
                  </a:txBody>
                  <a:tcPr marL="0" marR="0"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4800">
                <a:tc>
                  <a:txBody>
                    <a:bodyPr/>
                    <a:lstStyle/>
                    <a:p>
                      <a:pPr algn="l" fontAlgn="b"/>
                      <a:r>
                        <a:rPr lang="en-US" sz="2000" b="0" i="0" u="none" strike="noStrike">
                          <a:solidFill>
                            <a:srgbClr val="000000"/>
                          </a:solidFill>
                          <a:effectLst/>
                          <a:latin typeface="Arial"/>
                        </a:rPr>
                        <a:t> </a:t>
                      </a:r>
                    </a:p>
                  </a:txBody>
                  <a:tcPr marL="0" marR="0" marT="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Arial"/>
                        </a:rPr>
                        <a:t>TEAMS: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ctr" fontAlgn="b"/>
                      <a:r>
                        <a:rPr lang="en-US" sz="1200" b="0" i="0" u="none" strike="noStrike">
                          <a:solidFill>
                            <a:srgbClr val="000000"/>
                          </a:solidFill>
                          <a:effectLst/>
                          <a:latin typeface="Franklin Gothic Book"/>
                        </a:rPr>
                        <a:t>QUESTION</a:t>
                      </a:r>
                    </a:p>
                  </a:txBody>
                  <a:tcPr marL="0" marR="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Arial"/>
                        </a:rPr>
                        <a:t>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Arial"/>
                        </a:rPr>
                        <a:t>B</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Arial"/>
                        </a:rPr>
                        <a:t>C</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Arial"/>
                        </a:rPr>
                        <a:t>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Arial"/>
                        </a:rPr>
                        <a:t>E</a:t>
                      </a:r>
                    </a:p>
                  </a:txBody>
                  <a:tcPr marL="0" marR="0"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ctr" fontAlgn="b"/>
                      <a:r>
                        <a:rPr lang="en-US" sz="2000" b="0" i="0" u="none" strike="noStrike">
                          <a:solidFill>
                            <a:srgbClr val="000000"/>
                          </a:solidFill>
                          <a:effectLst/>
                          <a:latin typeface="Arial"/>
                        </a:rPr>
                        <a:t>1</a:t>
                      </a:r>
                    </a:p>
                  </a:txBody>
                  <a:tcPr marL="0" marR="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ctr" fontAlgn="b"/>
                      <a:r>
                        <a:rPr lang="en-US" sz="2000" b="0" i="0" u="none" strike="noStrike">
                          <a:solidFill>
                            <a:srgbClr val="000000"/>
                          </a:solidFill>
                          <a:effectLst/>
                          <a:latin typeface="Arial"/>
                        </a:rPr>
                        <a:t>2</a:t>
                      </a:r>
                    </a:p>
                  </a:txBody>
                  <a:tcPr marL="0" marR="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ctr" fontAlgn="b"/>
                      <a:r>
                        <a:rPr lang="en-US" sz="2000" b="0" i="0" u="none" strike="noStrike">
                          <a:solidFill>
                            <a:srgbClr val="000000"/>
                          </a:solidFill>
                          <a:effectLst/>
                          <a:latin typeface="Arial"/>
                        </a:rPr>
                        <a:t>3</a:t>
                      </a:r>
                    </a:p>
                  </a:txBody>
                  <a:tcPr marL="0" marR="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ctr" fontAlgn="b"/>
                      <a:r>
                        <a:rPr lang="en-US" sz="2000" b="0" i="0" u="none" strike="noStrike">
                          <a:solidFill>
                            <a:srgbClr val="000000"/>
                          </a:solidFill>
                          <a:effectLst/>
                          <a:latin typeface="Arial"/>
                        </a:rPr>
                        <a:t>4</a:t>
                      </a:r>
                    </a:p>
                  </a:txBody>
                  <a:tcPr marL="0" marR="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ctr" fontAlgn="b"/>
                      <a:r>
                        <a:rPr lang="en-US" sz="2000" b="0" i="0" u="none" strike="noStrike">
                          <a:solidFill>
                            <a:srgbClr val="000000"/>
                          </a:solidFill>
                          <a:effectLst/>
                          <a:latin typeface="Arial"/>
                        </a:rPr>
                        <a:t>5</a:t>
                      </a:r>
                    </a:p>
                  </a:txBody>
                  <a:tcPr marL="0" marR="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ctr" fontAlgn="b"/>
                      <a:r>
                        <a:rPr lang="en-US" sz="2000" b="0" i="0" u="none" strike="noStrike">
                          <a:solidFill>
                            <a:srgbClr val="000000"/>
                          </a:solidFill>
                          <a:effectLst/>
                          <a:latin typeface="Arial"/>
                        </a:rPr>
                        <a:t>6</a:t>
                      </a:r>
                    </a:p>
                  </a:txBody>
                  <a:tcPr marL="0" marR="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ctr" fontAlgn="b"/>
                      <a:r>
                        <a:rPr lang="en-US" sz="2000" b="0" i="0" u="none" strike="noStrike">
                          <a:solidFill>
                            <a:srgbClr val="000000"/>
                          </a:solidFill>
                          <a:effectLst/>
                          <a:latin typeface="Arial"/>
                        </a:rPr>
                        <a:t>7</a:t>
                      </a:r>
                    </a:p>
                  </a:txBody>
                  <a:tcPr marL="0" marR="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ctr" fontAlgn="b"/>
                      <a:r>
                        <a:rPr lang="en-US" sz="1600" b="0" i="1" u="none" strike="noStrike">
                          <a:solidFill>
                            <a:srgbClr val="000000"/>
                          </a:solidFill>
                          <a:effectLst/>
                          <a:latin typeface="Arial"/>
                        </a:rPr>
                        <a:t>FINAL</a:t>
                      </a:r>
                    </a:p>
                  </a:txBody>
                  <a:tcPr marL="0" marR="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2000" b="0" i="0" u="none" strike="noStrike">
                          <a:solidFill>
                            <a:srgbClr val="000000"/>
                          </a:solidFill>
                          <a:effectLst/>
                          <a:latin typeface="Arial"/>
                        </a:rPr>
                        <a:t>TOTAL</a:t>
                      </a:r>
                    </a:p>
                  </a:txBody>
                  <a:tcPr marL="0" marR="0" marT="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2000" b="0" i="0" u="none" strike="noStrike" dirty="0">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2000" b="0" i="0" u="none" strike="noStrike">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2000" b="0" i="0" u="none" strike="noStrike" dirty="0">
                          <a:solidFill>
                            <a:srgbClr val="000000"/>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r>
            </a:tbl>
          </a:graphicData>
        </a:graphic>
      </p:graphicFrame>
    </p:spTree>
    <p:extLst>
      <p:ext uri="{BB962C8B-B14F-4D97-AF65-F5344CB8AC3E}">
        <p14:creationId xmlns:p14="http://schemas.microsoft.com/office/powerpoint/2010/main" val="322162004"/>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ctrTitle"/>
          </p:nvPr>
        </p:nvSpPr>
        <p:spPr>
          <a:xfrm>
            <a:off x="457200" y="739775"/>
            <a:ext cx="7772400" cy="1470025"/>
          </a:xfrm>
        </p:spPr>
        <p:txBody>
          <a:bodyPr/>
          <a:lstStyle/>
          <a:p>
            <a:pPr marL="514350" indent="-514350" algn="ctr" eaLnBrk="1" hangingPunct="1"/>
            <a:r>
              <a:rPr lang="en-US" dirty="0">
                <a:effectLst>
                  <a:outerShdw blurRad="38100" dist="38100" dir="2700000" algn="tl">
                    <a:srgbClr val="DDDDDD"/>
                  </a:outerShdw>
                </a:effectLst>
                <a:latin typeface="Times New Roman" charset="0"/>
                <a:ea typeface="ＭＳ Ｐゴシック" charset="0"/>
                <a:cs typeface="ＭＳ Ｐゴシック" charset="0"/>
              </a:rPr>
              <a:t/>
            </a:r>
            <a:br>
              <a:rPr lang="en-US" dirty="0">
                <a:effectLst>
                  <a:outerShdw blurRad="38100" dist="38100" dir="2700000" algn="tl">
                    <a:srgbClr val="DDDDDD"/>
                  </a:outerShdw>
                </a:effectLst>
                <a:latin typeface="Times New Roman" charset="0"/>
                <a:ea typeface="ＭＳ Ｐゴシック" charset="0"/>
                <a:cs typeface="ＭＳ Ｐゴシック" charset="0"/>
              </a:rPr>
            </a:br>
            <a:r>
              <a:rPr lang="en-US" sz="3600" dirty="0">
                <a:effectLst>
                  <a:outerShdw blurRad="38100" dist="38100" dir="2700000" algn="tl">
                    <a:srgbClr val="DDDDDD"/>
                  </a:outerShdw>
                </a:effectLst>
                <a:latin typeface="Times New Roman" charset="0"/>
                <a:ea typeface="ＭＳ Ｐゴシック" charset="0"/>
                <a:cs typeface="ＭＳ Ｐゴシック" charset="0"/>
              </a:rPr>
              <a:t>Synthesis of Aspirin</a:t>
            </a:r>
            <a:r>
              <a:rPr lang="en-US" sz="3200" dirty="0">
                <a:effectLst>
                  <a:outerShdw blurRad="38100" dist="38100" dir="2700000" algn="tl">
                    <a:srgbClr val="DDDDDD"/>
                  </a:outerShdw>
                </a:effectLst>
                <a:latin typeface="Times New Roman" charset="0"/>
                <a:ea typeface="ＭＳ Ｐゴシック" charset="0"/>
                <a:cs typeface="ＭＳ Ｐゴシック" charset="0"/>
              </a:rPr>
              <a:t/>
            </a:r>
            <a:br>
              <a:rPr lang="en-US" sz="3200" dirty="0">
                <a:effectLst>
                  <a:outerShdw blurRad="38100" dist="38100" dir="2700000" algn="tl">
                    <a:srgbClr val="DDDDDD"/>
                  </a:outerShdw>
                </a:effectLst>
                <a:latin typeface="Times New Roman" charset="0"/>
                <a:ea typeface="ＭＳ Ｐゴシック" charset="0"/>
                <a:cs typeface="ＭＳ Ｐゴシック" charset="0"/>
              </a:rPr>
            </a:br>
            <a:r>
              <a:rPr lang="en-US" sz="3200" dirty="0">
                <a:effectLst>
                  <a:outerShdw blurRad="38100" dist="38100" dir="2700000" algn="tl">
                    <a:srgbClr val="DDDDDD"/>
                  </a:outerShdw>
                </a:effectLst>
                <a:latin typeface="Times New Roman" charset="0"/>
                <a:ea typeface="ＭＳ Ｐゴシック" charset="0"/>
                <a:cs typeface="ＭＳ Ｐゴシック" charset="0"/>
              </a:rPr>
              <a:t/>
            </a:r>
            <a:br>
              <a:rPr lang="en-US" sz="3200" dirty="0">
                <a:effectLst>
                  <a:outerShdw blurRad="38100" dist="38100" dir="2700000" algn="tl">
                    <a:srgbClr val="DDDDDD"/>
                  </a:outerShdw>
                </a:effectLst>
                <a:latin typeface="Times New Roman" charset="0"/>
                <a:ea typeface="ＭＳ Ｐゴシック" charset="0"/>
                <a:cs typeface="ＭＳ Ｐゴシック" charset="0"/>
              </a:rPr>
            </a:br>
            <a:endParaRPr lang="en-US" sz="3200" dirty="0">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3" name="Subtitle 2"/>
          <p:cNvSpPr>
            <a:spLocks noGrp="1"/>
          </p:cNvSpPr>
          <p:nvPr>
            <p:ph type="subTitle" idx="1"/>
          </p:nvPr>
        </p:nvSpPr>
        <p:spPr>
          <a:xfrm>
            <a:off x="304800" y="2205038"/>
            <a:ext cx="8839200" cy="4652962"/>
          </a:xfrm>
        </p:spPr>
        <p:txBody>
          <a:bodyPr>
            <a:normAutofit/>
          </a:bodyPr>
          <a:lstStyle/>
          <a:p>
            <a:pPr marL="514350" indent="-514350" eaLnBrk="1" hangingPunct="1"/>
            <a:r>
              <a:rPr lang="en-US">
                <a:latin typeface="Times New Roman" charset="0"/>
                <a:ea typeface="ＭＳ Ｐゴシック" charset="0"/>
                <a:cs typeface="ＭＳ Ｐゴシック" charset="0"/>
              </a:rPr>
              <a:t/>
            </a:r>
            <a:br>
              <a:rPr lang="en-US">
                <a:latin typeface="Times New Roman" charset="0"/>
                <a:ea typeface="ＭＳ Ｐゴシック" charset="0"/>
                <a:cs typeface="ＭＳ Ｐゴシック" charset="0"/>
              </a:rPr>
            </a:br>
            <a:r>
              <a:rPr lang="en-US">
                <a:latin typeface="Times New Roman" charset="0"/>
                <a:ea typeface="ＭＳ Ｐゴシック" charset="0"/>
                <a:cs typeface="ＭＳ Ｐゴシック" charset="0"/>
              </a:rPr>
              <a:t/>
            </a:r>
            <a:br>
              <a:rPr lang="en-US">
                <a:latin typeface="Times New Roman" charset="0"/>
                <a:ea typeface="ＭＳ Ｐゴシック" charset="0"/>
                <a:cs typeface="ＭＳ Ｐゴシック" charset="0"/>
              </a:rPr>
            </a:br>
            <a:endParaRPr lang="en-US">
              <a:latin typeface="Times New Roman" charset="0"/>
              <a:ea typeface="ＭＳ Ｐゴシック" charset="0"/>
              <a:cs typeface="ＭＳ Ｐゴシック" charset="0"/>
            </a:endParaRPr>
          </a:p>
          <a:p>
            <a:pPr marL="514350" indent="-514350" eaLnBrk="1" hangingPunct="1"/>
            <a:r>
              <a:rPr lang="en-US" i="1">
                <a:solidFill>
                  <a:srgbClr val="FF0000"/>
                </a:solidFill>
                <a:latin typeface="Times New Roman" charset="0"/>
                <a:ea typeface="ＭＳ Ｐゴシック" charset="0"/>
                <a:cs typeface="ＭＳ Ｐゴシック" charset="0"/>
              </a:rPr>
              <a:t/>
            </a:r>
            <a:br>
              <a:rPr lang="en-US" i="1">
                <a:solidFill>
                  <a:srgbClr val="FF0000"/>
                </a:solidFill>
                <a:latin typeface="Times New Roman" charset="0"/>
                <a:ea typeface="ＭＳ Ｐゴシック" charset="0"/>
                <a:cs typeface="ＭＳ Ｐゴシック" charset="0"/>
              </a:rPr>
            </a:br>
            <a:endParaRPr lang="en-US" i="1">
              <a:solidFill>
                <a:srgbClr val="FF0000"/>
              </a:solidFill>
              <a:latin typeface="Times New Roman" charset="0"/>
              <a:ea typeface="ＭＳ Ｐゴシック" charset="0"/>
              <a:cs typeface="ＭＳ Ｐゴシック" charset="0"/>
            </a:endParaRPr>
          </a:p>
          <a:p>
            <a:pPr marL="514350" indent="-514350" eaLnBrk="1" hangingPunct="1"/>
            <a:endParaRPr lang="en-US" i="1">
              <a:solidFill>
                <a:srgbClr val="FF0000"/>
              </a:solidFill>
              <a:latin typeface="Times New Roman" charset="0"/>
              <a:ea typeface="ＭＳ Ｐゴシック" charset="0"/>
              <a:cs typeface="ＭＳ Ｐゴシック" charset="0"/>
            </a:endParaRPr>
          </a:p>
          <a:p>
            <a:pPr marL="514350" indent="-514350" eaLnBrk="1" hangingPunct="1"/>
            <a:endParaRPr lang="en-US">
              <a:latin typeface="Times New Roman" charset="0"/>
              <a:ea typeface="ＭＳ Ｐゴシック" charset="0"/>
              <a:cs typeface="ＭＳ Ｐゴシック" charset="0"/>
            </a:endParaRPr>
          </a:p>
          <a:p>
            <a:pPr marL="514350" indent="-514350" eaLnBrk="1" hangingPunct="1"/>
            <a:endParaRPr lang="en-US">
              <a:latin typeface="Times New Roman" charset="0"/>
              <a:ea typeface="ＭＳ Ｐゴシック" charset="0"/>
              <a:cs typeface="ＭＳ Ｐゴシック" charset="0"/>
            </a:endParaRPr>
          </a:p>
        </p:txBody>
      </p:sp>
      <p:pic>
        <p:nvPicPr>
          <p:cNvPr id="70660" name="Picture 3" descr="Screen Shot 2017-11-17 at 12.18.06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419600"/>
            <a:ext cx="778510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197100"/>
            <a:ext cx="65532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752600" y="3581400"/>
            <a:ext cx="914400" cy="461665"/>
          </a:xfrm>
          <a:prstGeom prst="rect">
            <a:avLst/>
          </a:prstGeom>
          <a:noFill/>
        </p:spPr>
        <p:txBody>
          <a:bodyPr wrap="square" rtlCol="0">
            <a:spAutoFit/>
          </a:bodyPr>
          <a:lstStyle/>
          <a:p>
            <a:pPr algn="ctr"/>
            <a:r>
              <a:rPr lang="en-US" sz="1200" dirty="0"/>
              <a:t>a</a:t>
            </a:r>
            <a:r>
              <a:rPr lang="en-US" sz="1200" dirty="0" smtClean="0"/>
              <a:t>cetic anhydride</a:t>
            </a:r>
            <a:endParaRPr lang="en-US" sz="1200" dirty="0"/>
          </a:p>
        </p:txBody>
      </p:sp>
      <p:sp>
        <p:nvSpPr>
          <p:cNvPr id="8" name="TextBox 7"/>
          <p:cNvSpPr txBox="1"/>
          <p:nvPr/>
        </p:nvSpPr>
        <p:spPr>
          <a:xfrm>
            <a:off x="7239000" y="3699731"/>
            <a:ext cx="914400" cy="276999"/>
          </a:xfrm>
          <a:prstGeom prst="rect">
            <a:avLst/>
          </a:prstGeom>
          <a:noFill/>
        </p:spPr>
        <p:txBody>
          <a:bodyPr wrap="square" rtlCol="0">
            <a:spAutoFit/>
          </a:bodyPr>
          <a:lstStyle/>
          <a:p>
            <a:pPr algn="ctr"/>
            <a:r>
              <a:rPr lang="en-US" sz="1200" dirty="0"/>
              <a:t>a</a:t>
            </a:r>
            <a:r>
              <a:rPr lang="en-US" sz="1200" dirty="0" smtClean="0"/>
              <a:t>cetic acid</a:t>
            </a:r>
            <a:endParaRPr lang="en-US" sz="1200" dirty="0"/>
          </a:p>
        </p:txBody>
      </p:sp>
      <p:sp>
        <p:nvSpPr>
          <p:cNvPr id="5" name="TextBox 4"/>
          <p:cNvSpPr txBox="1"/>
          <p:nvPr/>
        </p:nvSpPr>
        <p:spPr>
          <a:xfrm>
            <a:off x="4572000" y="3581400"/>
            <a:ext cx="685800" cy="276999"/>
          </a:xfrm>
          <a:prstGeom prst="rect">
            <a:avLst/>
          </a:prstGeom>
          <a:noFill/>
        </p:spPr>
        <p:txBody>
          <a:bodyPr wrap="square" rtlCol="0">
            <a:spAutoFit/>
          </a:bodyPr>
          <a:lstStyle/>
          <a:p>
            <a:r>
              <a:rPr lang="en-US" sz="1200" dirty="0" smtClean="0"/>
              <a:t>H</a:t>
            </a:r>
            <a:r>
              <a:rPr lang="en-US" sz="1200" baseline="-25000" dirty="0" smtClean="0"/>
              <a:t>3</a:t>
            </a:r>
            <a:r>
              <a:rPr lang="en-US" sz="1200" dirty="0" smtClean="0"/>
              <a:t>PO</a:t>
            </a:r>
            <a:r>
              <a:rPr lang="en-US" sz="1200" baseline="-25000" dirty="0" smtClean="0"/>
              <a:t>4</a:t>
            </a:r>
            <a:endParaRPr lang="en-US" sz="1200" dirty="0"/>
          </a:p>
        </p:txBody>
      </p:sp>
      <p:sp>
        <p:nvSpPr>
          <p:cNvPr id="10" name="Rectangle 9"/>
          <p:cNvSpPr/>
          <p:nvPr/>
        </p:nvSpPr>
        <p:spPr>
          <a:xfrm>
            <a:off x="1739462" y="399872"/>
            <a:ext cx="5867400" cy="1200328"/>
          </a:xfrm>
          <a:prstGeom prst="rect">
            <a:avLst/>
          </a:prstGeom>
        </p:spPr>
        <p:txBody>
          <a:bodyPr wrap="square">
            <a:spAutoFit/>
          </a:bodyPr>
          <a:lstStyle/>
          <a:p>
            <a:pPr marL="514350" indent="-514350" algn="ctr"/>
            <a:r>
              <a:rPr lang="en-US" dirty="0">
                <a:solidFill>
                  <a:srgbClr val="CC0066"/>
                </a:solidFill>
                <a:effectLst>
                  <a:outerShdw blurRad="38100" dist="38100" dir="2700000" algn="tl">
                    <a:srgbClr val="DDDDDD"/>
                  </a:outerShdw>
                </a:effectLst>
                <a:cs typeface="Arial" charset="0"/>
              </a:rPr>
              <a:t>Select Partner(s</a:t>
            </a:r>
            <a:r>
              <a:rPr lang="en-US" dirty="0" smtClean="0">
                <a:solidFill>
                  <a:srgbClr val="CC0066"/>
                </a:solidFill>
                <a:effectLst>
                  <a:outerShdw blurRad="38100" dist="38100" dir="2700000" algn="tl">
                    <a:srgbClr val="DDDDDD"/>
                  </a:outerShdw>
                </a:effectLst>
                <a:cs typeface="Arial" charset="0"/>
              </a:rPr>
              <a:t>):</a:t>
            </a:r>
            <a:r>
              <a:rPr lang="en-US" dirty="0" smtClean="0">
                <a:effectLst>
                  <a:outerShdw blurRad="38100" dist="38100" dir="2700000" algn="tl">
                    <a:srgbClr val="DDDDDD"/>
                  </a:outerShdw>
                </a:effectLst>
                <a:latin typeface="Times New Roman" charset="0"/>
              </a:rPr>
              <a:t> </a:t>
            </a:r>
            <a:r>
              <a:rPr lang="en-US" dirty="0" smtClean="0">
                <a:effectLst>
                  <a:outerShdw blurRad="38100" dist="38100" dir="2700000" algn="tl">
                    <a:srgbClr val="DDDDDD"/>
                  </a:outerShdw>
                </a:effectLst>
                <a:latin typeface="Times New Roman" charset="0"/>
              </a:rPr>
              <a:t>form a group of  </a:t>
            </a:r>
            <a:r>
              <a:rPr lang="en-US" dirty="0">
                <a:effectLst>
                  <a:outerShdw blurRad="38100" dist="38100" dir="2700000" algn="tl">
                    <a:srgbClr val="DDDDDD"/>
                  </a:outerShdw>
                </a:effectLst>
                <a:latin typeface="Times New Roman" charset="0"/>
              </a:rPr>
              <a:t>2-3.</a:t>
            </a:r>
            <a:br>
              <a:rPr lang="en-US" dirty="0">
                <a:effectLst>
                  <a:outerShdw blurRad="38100" dist="38100" dir="2700000" algn="tl">
                    <a:srgbClr val="DDDDDD"/>
                  </a:outerShdw>
                </a:effectLst>
                <a:latin typeface="Times New Roman" charset="0"/>
              </a:rPr>
            </a:br>
            <a:r>
              <a:rPr lang="en-US" dirty="0">
                <a:effectLst>
                  <a:outerShdw blurRad="38100" dist="38100" dir="2700000" algn="tl">
                    <a:srgbClr val="DDDDDD"/>
                  </a:outerShdw>
                </a:effectLst>
                <a:latin typeface="Times New Roman" charset="0"/>
              </a:rPr>
              <a:t/>
            </a:r>
            <a:br>
              <a:rPr lang="en-US" dirty="0">
                <a:effectLst>
                  <a:outerShdw blurRad="38100" dist="38100" dir="2700000" algn="tl">
                    <a:srgbClr val="DDDDDD"/>
                  </a:outerShdw>
                </a:effectLst>
                <a:latin typeface="Times New Roman" charset="0"/>
              </a:rPr>
            </a:br>
            <a:endParaRPr lang="en-US" dirty="0"/>
          </a:p>
        </p:txBody>
      </p:sp>
    </p:spTree>
    <p:extLst>
      <p:ext uri="{BB962C8B-B14F-4D97-AF65-F5344CB8AC3E}">
        <p14:creationId xmlns:p14="http://schemas.microsoft.com/office/powerpoint/2010/main" val="40582820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838200" y="457200"/>
            <a:ext cx="7772400" cy="1143000"/>
          </a:xfrm>
          <a:prstGeom prst="rect">
            <a:avLst/>
          </a:prstGeom>
          <a:noFill/>
          <a:ln w="12700">
            <a:noFill/>
            <a:miter lim="800000"/>
            <a:headEnd/>
            <a:tailEnd/>
          </a:ln>
          <a:effectLst/>
        </p:spPr>
        <p:txBody>
          <a:bodyPr lIns="90487" tIns="44450" rIns="90487" bIns="44450" anchor="ctr"/>
          <a:lstStyle/>
          <a:p>
            <a:pPr algn="ctr"/>
            <a:r>
              <a:rPr lang="en-US" i="1">
                <a:solidFill>
                  <a:schemeClr val="tx2"/>
                </a:solidFill>
                <a:effectLst>
                  <a:outerShdw blurRad="38100" dist="38100" dir="2700000" algn="tl">
                    <a:srgbClr val="DDDDDD"/>
                  </a:outerShdw>
                </a:effectLst>
              </a:rPr>
              <a:t>Common Functional Groups</a:t>
            </a:r>
          </a:p>
        </p:txBody>
      </p:sp>
      <p:sp>
        <p:nvSpPr>
          <p:cNvPr id="71683" name="Rectangle 3"/>
          <p:cNvSpPr>
            <a:spLocks noChangeArrowheads="1"/>
          </p:cNvSpPr>
          <p:nvPr/>
        </p:nvSpPr>
        <p:spPr bwMode="auto">
          <a:xfrm>
            <a:off x="228600" y="1600200"/>
            <a:ext cx="8458200"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lstStyle/>
          <a:p>
            <a:pPr marL="565150" indent="-565150">
              <a:spcBef>
                <a:spcPct val="70000"/>
              </a:spcBef>
            </a:pPr>
            <a:r>
              <a:rPr lang="en-US" sz="3200"/>
              <a:t>	</a:t>
            </a:r>
            <a:r>
              <a:rPr lang="en-US" sz="3200" u="sng"/>
              <a:t>Name</a:t>
            </a:r>
            <a:r>
              <a:rPr lang="en-US" sz="3200"/>
              <a:t>				</a:t>
            </a:r>
            <a:r>
              <a:rPr lang="en-US" sz="3200" u="sng"/>
              <a:t>General Formula</a:t>
            </a:r>
            <a:endParaRPr lang="en-US" sz="3200"/>
          </a:p>
          <a:p>
            <a:pPr marL="565150" indent="-565150">
              <a:spcBef>
                <a:spcPct val="70000"/>
              </a:spcBef>
            </a:pPr>
            <a:r>
              <a:rPr lang="en-US" sz="3200"/>
              <a:t>  </a:t>
            </a:r>
            <a:r>
              <a:rPr lang="en-US" sz="3200">
                <a:solidFill>
                  <a:srgbClr val="FF6600"/>
                </a:solidFill>
              </a:rPr>
              <a:t>Alcohols	</a:t>
            </a:r>
            <a:r>
              <a:rPr lang="en-US" sz="3200"/>
              <a:t>		R</a:t>
            </a:r>
            <a:r>
              <a:rPr lang="en-US" sz="3200">
                <a:latin typeface="Symbol" charset="0"/>
              </a:rPr>
              <a:t></a:t>
            </a:r>
            <a:endParaRPr lang="en-US" sz="3200"/>
          </a:p>
          <a:p>
            <a:pPr marL="565150" indent="-565150">
              <a:spcBef>
                <a:spcPct val="70000"/>
              </a:spcBef>
            </a:pPr>
            <a:r>
              <a:rPr lang="en-US" sz="3200"/>
              <a:t> </a:t>
            </a:r>
            <a:r>
              <a:rPr lang="en-US" sz="3200">
                <a:solidFill>
                  <a:srgbClr val="FF6600"/>
                </a:solidFill>
              </a:rPr>
              <a:t> </a:t>
            </a:r>
            <a:r>
              <a:rPr lang="en-US" sz="3200"/>
              <a:t>Ethers					R</a:t>
            </a:r>
            <a:r>
              <a:rPr lang="en-US" sz="3200">
                <a:latin typeface="Symbol" charset="0"/>
              </a:rPr>
              <a:t></a:t>
            </a:r>
            <a:r>
              <a:rPr lang="en-US" sz="3200"/>
              <a:t>R</a:t>
            </a:r>
            <a:r>
              <a:rPr lang="en-US" sz="3200">
                <a:latin typeface="Symbol" charset="0"/>
              </a:rPr>
              <a:t></a:t>
            </a:r>
            <a:endParaRPr lang="en-US" sz="3200"/>
          </a:p>
          <a:p>
            <a:pPr marL="565150" indent="-565150">
              <a:spcBef>
                <a:spcPct val="70000"/>
              </a:spcBef>
            </a:pPr>
            <a:r>
              <a:rPr lang="en-US" sz="3200"/>
              <a:t>  Amines					</a:t>
            </a:r>
            <a:r>
              <a:rPr lang="en-US" sz="3200">
                <a:solidFill>
                  <a:schemeClr val="tx2"/>
                </a:solidFill>
              </a:rPr>
              <a:t>R</a:t>
            </a:r>
            <a:r>
              <a:rPr lang="en-US" sz="3200">
                <a:solidFill>
                  <a:schemeClr val="tx2"/>
                </a:solidFill>
                <a:latin typeface="Symbol" charset="0"/>
              </a:rPr>
              <a:t>NH</a:t>
            </a:r>
            <a:r>
              <a:rPr lang="en-US" sz="3200" baseline="-25000">
                <a:solidFill>
                  <a:schemeClr val="tx2"/>
                </a:solidFill>
                <a:latin typeface="Symbol" charset="0"/>
              </a:rPr>
              <a:t>2</a:t>
            </a:r>
          </a:p>
          <a:p>
            <a:pPr marL="565150" indent="-565150">
              <a:spcBef>
                <a:spcPct val="70000"/>
              </a:spcBef>
            </a:pPr>
            <a:r>
              <a:rPr lang="en-US" sz="3200">
                <a:solidFill>
                  <a:srgbClr val="FF0000"/>
                </a:solidFill>
              </a:rPr>
              <a:t>  Carboxylic Acids			</a:t>
            </a:r>
          </a:p>
          <a:p>
            <a:pPr marL="565150" indent="-565150">
              <a:spcBef>
                <a:spcPct val="70000"/>
              </a:spcBef>
            </a:pPr>
            <a:endParaRPr lang="en-US" sz="3200" baseline="-25000"/>
          </a:p>
          <a:p>
            <a:pPr marL="565150" indent="-565150" algn="ctr"/>
            <a:endParaRPr lang="en-US" sz="3200"/>
          </a:p>
        </p:txBody>
      </p:sp>
      <p:pic>
        <p:nvPicPr>
          <p:cNvPr id="35845" name="Picture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4741863"/>
            <a:ext cx="1524000" cy="914400"/>
          </a:xfrm>
          <a:prstGeom prst="rect">
            <a:avLst/>
          </a:prstGeom>
          <a:solidFill>
            <a:srgbClr val="A5A5E9"/>
          </a:solidFill>
          <a:ln>
            <a:noFill/>
          </a:ln>
          <a:extLst>
            <a:ext uri="{91240B29-F687-4f45-9708-019B960494DF}">
              <a14:hiddenLine xmlns:a14="http://schemas.microsoft.com/office/drawing/2010/main" w="12700">
                <a:solidFill>
                  <a:srgbClr val="000000"/>
                </a:solidFill>
                <a:miter lim="800000"/>
                <a:headEnd/>
                <a:tailEnd/>
              </a14:hiddenLine>
            </a:ext>
          </a:extLst>
        </p:spPr>
      </p:pic>
      <p:pic>
        <p:nvPicPr>
          <p:cNvPr id="71685" name="Picture 6" descr="Screen Shot 2016-04-23 at 10.30.0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5656263"/>
            <a:ext cx="53340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3429000" y="2514600"/>
            <a:ext cx="1524000" cy="461963"/>
          </a:xfrm>
          <a:prstGeom prst="rect">
            <a:avLst/>
          </a:prstGeom>
          <a:solidFill>
            <a:schemeClr val="accent6">
              <a:lumMod val="40000"/>
              <a:lumOff val="60000"/>
              <a:alpha val="42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a:p>
        </p:txBody>
      </p:sp>
      <p:sp>
        <p:nvSpPr>
          <p:cNvPr id="9" name="Rectangle 8"/>
          <p:cNvSpPr/>
          <p:nvPr/>
        </p:nvSpPr>
        <p:spPr>
          <a:xfrm>
            <a:off x="1695347" y="304800"/>
            <a:ext cx="4920538" cy="584776"/>
          </a:xfrm>
          <a:prstGeom prst="rect">
            <a:avLst/>
          </a:prstGeom>
        </p:spPr>
        <p:txBody>
          <a:bodyPr wrap="none">
            <a:spAutoFit/>
          </a:bodyPr>
          <a:lstStyle/>
          <a:p>
            <a:r>
              <a:rPr lang="en-US" sz="3200" dirty="0" smtClean="0">
                <a:effectLst>
                  <a:outerShdw blurRad="38100" dist="38100" dir="2700000" algn="tl">
                    <a:srgbClr val="DDDDDD"/>
                  </a:outerShdw>
                </a:effectLst>
                <a:latin typeface="Helvetica" charset="0"/>
              </a:rPr>
              <a:t>REACTANT: </a:t>
            </a:r>
            <a:r>
              <a:rPr lang="en-US" sz="3200" dirty="0" smtClean="0">
                <a:solidFill>
                  <a:srgbClr val="7ED3AE"/>
                </a:solidFill>
                <a:effectLst>
                  <a:outerShdw blurRad="38100" dist="38100" dir="2700000" algn="tl">
                    <a:srgbClr val="DDDDDD"/>
                  </a:outerShdw>
                </a:effectLst>
                <a:latin typeface="Helvetica" charset="0"/>
              </a:rPr>
              <a:t>Salicylic </a:t>
            </a:r>
            <a:r>
              <a:rPr lang="en-US" sz="3200" dirty="0">
                <a:solidFill>
                  <a:srgbClr val="7ED3AE"/>
                </a:solidFill>
                <a:effectLst>
                  <a:outerShdw blurRad="38100" dist="38100" dir="2700000" algn="tl">
                    <a:srgbClr val="DDDDDD"/>
                  </a:outerShdw>
                </a:effectLst>
                <a:latin typeface="Helvetica" charset="0"/>
              </a:rPr>
              <a:t>Acid</a:t>
            </a:r>
            <a:endParaRPr lang="en-US" sz="3200" dirty="0"/>
          </a:p>
        </p:txBody>
      </p:sp>
      <p:pic>
        <p:nvPicPr>
          <p:cNvPr id="11" name="Picture 10" descr="Screen Shot 2017-11-17 at 12.11.22 AM.png"/>
          <p:cNvPicPr>
            <a:picLocks noChangeAspect="1"/>
          </p:cNvPicPr>
          <p:nvPr/>
        </p:nvPicPr>
        <p:blipFill>
          <a:blip r:embed="rId4"/>
          <a:stretch>
            <a:fillRect/>
          </a:stretch>
        </p:blipFill>
        <p:spPr>
          <a:xfrm>
            <a:off x="7034965" y="76200"/>
            <a:ext cx="1880435" cy="1517650"/>
          </a:xfrm>
          <a:prstGeom prst="rect">
            <a:avLst/>
          </a:prstGeom>
          <a:scene3d>
            <a:camera prst="orthographicFront">
              <a:rot lat="10800000" lon="0" rev="10800000"/>
            </a:camera>
            <a:lightRig rig="threePt" dir="t"/>
          </a:scene3d>
        </p:spPr>
      </p:pic>
      <p:pic>
        <p:nvPicPr>
          <p:cNvPr id="71689" name="Picture 11" descr="Screen Shot 2017-11-18 at 10.26.36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38813" y="2976563"/>
            <a:ext cx="1804987"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p:cNvSpPr txBox="1"/>
          <p:nvPr/>
        </p:nvSpPr>
        <p:spPr>
          <a:xfrm>
            <a:off x="5986463" y="3276600"/>
            <a:ext cx="647700" cy="307975"/>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1400" u="sng"/>
          </a:p>
        </p:txBody>
      </p:sp>
      <p:sp>
        <p:nvSpPr>
          <p:cNvPr id="14" name="TextBox 13"/>
          <p:cNvSpPr txBox="1"/>
          <p:nvPr/>
        </p:nvSpPr>
        <p:spPr>
          <a:xfrm>
            <a:off x="6705600" y="3584575"/>
            <a:ext cx="838200" cy="307975"/>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1400" u="sng"/>
          </a:p>
        </p:txBody>
      </p:sp>
      <p:sp>
        <p:nvSpPr>
          <p:cNvPr id="15" name="TextBox 14"/>
          <p:cNvSpPr txBox="1"/>
          <p:nvPr/>
        </p:nvSpPr>
        <p:spPr>
          <a:xfrm flipV="1">
            <a:off x="7696200" y="152400"/>
            <a:ext cx="609600" cy="307975"/>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1400" u="sng"/>
          </a:p>
        </p:txBody>
      </p:sp>
      <p:sp>
        <p:nvSpPr>
          <p:cNvPr id="16" name="TextBox 15"/>
          <p:cNvSpPr txBox="1"/>
          <p:nvPr/>
        </p:nvSpPr>
        <p:spPr>
          <a:xfrm>
            <a:off x="8077200" y="533400"/>
            <a:ext cx="838200" cy="769938"/>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4400" u="sng"/>
          </a:p>
        </p:txBody>
      </p:sp>
    </p:spTree>
    <p:extLst>
      <p:ext uri="{BB962C8B-B14F-4D97-AF65-F5344CB8AC3E}">
        <p14:creationId xmlns:p14="http://schemas.microsoft.com/office/powerpoint/2010/main" val="8577421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ChangeArrowheads="1"/>
          </p:cNvSpPr>
          <p:nvPr/>
        </p:nvSpPr>
        <p:spPr bwMode="auto">
          <a:xfrm>
            <a:off x="838200" y="457200"/>
            <a:ext cx="7772400" cy="1143000"/>
          </a:xfrm>
          <a:prstGeom prst="rect">
            <a:avLst/>
          </a:prstGeom>
          <a:noFill/>
          <a:ln w="12700">
            <a:noFill/>
            <a:miter lim="800000"/>
            <a:headEnd/>
            <a:tailEnd/>
          </a:ln>
          <a:effectLst/>
        </p:spPr>
        <p:txBody>
          <a:bodyPr lIns="90487" tIns="44450" rIns="90487" bIns="44450" anchor="ctr"/>
          <a:lstStyle/>
          <a:p>
            <a:pPr algn="ctr"/>
            <a:r>
              <a:rPr lang="en-US" sz="4000" i="1">
                <a:solidFill>
                  <a:schemeClr val="tx2"/>
                </a:solidFill>
                <a:effectLst>
                  <a:outerShdw blurRad="38100" dist="38100" dir="2700000" algn="tl">
                    <a:srgbClr val="DDDDDD"/>
                  </a:outerShdw>
                </a:effectLst>
              </a:rPr>
              <a:t> </a:t>
            </a:r>
            <a:r>
              <a:rPr lang="en-US" i="1">
                <a:solidFill>
                  <a:schemeClr val="tx2"/>
                </a:solidFill>
                <a:effectLst>
                  <a:outerShdw blurRad="38100" dist="38100" dir="2700000" algn="tl">
                    <a:srgbClr val="DDDDDD"/>
                  </a:outerShdw>
                </a:effectLst>
              </a:rPr>
              <a:t>Common Functional Groups</a:t>
            </a:r>
          </a:p>
        </p:txBody>
      </p:sp>
      <p:sp>
        <p:nvSpPr>
          <p:cNvPr id="72707" name="Rectangle 3"/>
          <p:cNvSpPr>
            <a:spLocks noChangeArrowheads="1"/>
          </p:cNvSpPr>
          <p:nvPr/>
        </p:nvSpPr>
        <p:spPr bwMode="auto">
          <a:xfrm>
            <a:off x="228600" y="1371600"/>
            <a:ext cx="8534400"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lstStyle/>
          <a:p>
            <a:pPr marL="565150" indent="-565150">
              <a:spcBef>
                <a:spcPct val="70000"/>
              </a:spcBef>
            </a:pPr>
            <a:r>
              <a:rPr lang="en-US" sz="3200"/>
              <a:t>	</a:t>
            </a:r>
            <a:r>
              <a:rPr lang="en-US" sz="3200" u="sng"/>
              <a:t>Name</a:t>
            </a:r>
            <a:r>
              <a:rPr lang="en-US" sz="3200"/>
              <a:t>		      </a:t>
            </a:r>
            <a:r>
              <a:rPr lang="en-US" sz="3200" u="sng"/>
              <a:t>General Formula</a:t>
            </a:r>
            <a:endParaRPr lang="en-US" sz="3200"/>
          </a:p>
          <a:p>
            <a:pPr marL="565150" indent="-565150">
              <a:spcBef>
                <a:spcPct val="70000"/>
              </a:spcBef>
            </a:pPr>
            <a:r>
              <a:rPr lang="en-US" sz="3200">
                <a:solidFill>
                  <a:srgbClr val="000000"/>
                </a:solidFill>
              </a:rPr>
              <a:t>Aldehydes</a:t>
            </a:r>
          </a:p>
          <a:p>
            <a:pPr marL="565150" indent="-565150">
              <a:spcBef>
                <a:spcPct val="70000"/>
              </a:spcBef>
            </a:pPr>
            <a:r>
              <a:rPr lang="en-US" sz="3200"/>
              <a:t>Ketones</a:t>
            </a:r>
          </a:p>
          <a:p>
            <a:pPr marL="565150" indent="-565150">
              <a:spcBef>
                <a:spcPct val="70000"/>
              </a:spcBef>
            </a:pPr>
            <a:r>
              <a:rPr lang="en-US" sz="3200">
                <a:solidFill>
                  <a:srgbClr val="FF6600"/>
                </a:solidFill>
              </a:rPr>
              <a:t>Carboxylic Acids</a:t>
            </a:r>
          </a:p>
          <a:p>
            <a:pPr marL="565150" indent="-565150">
              <a:spcBef>
                <a:spcPct val="70000"/>
              </a:spcBef>
            </a:pPr>
            <a:r>
              <a:rPr lang="en-US" sz="3200">
                <a:solidFill>
                  <a:srgbClr val="FF6600"/>
                </a:solidFill>
              </a:rPr>
              <a:t>Esters</a:t>
            </a:r>
          </a:p>
          <a:p>
            <a:pPr marL="565150" indent="-565150">
              <a:spcBef>
                <a:spcPct val="70000"/>
              </a:spcBef>
            </a:pPr>
            <a:r>
              <a:rPr lang="en-US" sz="3200"/>
              <a:t>Amides					</a:t>
            </a:r>
          </a:p>
        </p:txBody>
      </p:sp>
      <p:pic>
        <p:nvPicPr>
          <p:cNvPr id="72708" name="Picture 4"/>
          <p:cNvPicPr>
            <a:picLocks noChangeArrowheads="1"/>
          </p:cNvPicPr>
          <p:nvPr/>
        </p:nvPicPr>
        <p:blipFill>
          <a:blip r:embed="rId2">
            <a:clrChange>
              <a:clrFrom>
                <a:srgbClr val="B7BEC8"/>
              </a:clrFrom>
              <a:clrTo>
                <a:srgbClr val="B7BEC8">
                  <a:alpha val="0"/>
                </a:srgbClr>
              </a:clrTo>
            </a:clrChange>
            <a:lum contrast="-8000"/>
            <a:alphaModFix amt="25000"/>
            <a:extLst>
              <a:ext uri="{28A0092B-C50C-407E-A947-70E740481C1C}">
                <a14:useLocalDpi xmlns:a14="http://schemas.microsoft.com/office/drawing/2010/main" val="0"/>
              </a:ext>
            </a:extLst>
          </a:blip>
          <a:srcRect/>
          <a:stretch>
            <a:fillRect/>
          </a:stretch>
        </p:blipFill>
        <p:spPr bwMode="auto">
          <a:xfrm>
            <a:off x="5829300" y="2197100"/>
            <a:ext cx="1016000" cy="800100"/>
          </a:xfrm>
          <a:prstGeom prst="rect">
            <a:avLst/>
          </a:prstGeom>
          <a:noFill/>
          <a:ln>
            <a:noFill/>
          </a:ln>
          <a:extLst>
            <a:ext uri="{909E8E84-426E-40dd-AFC4-6F175D3DCCD1}">
              <a14:hiddenFill xmlns:a14="http://schemas.microsoft.com/office/drawing/2010/main">
                <a:solidFill>
                  <a:srgbClr val="FFFFFF">
                    <a:alpha val="25000"/>
                  </a:srgbClr>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72709" name="Picture 5"/>
          <p:cNvPicPr>
            <a:picLocks noChangeArrowheads="1"/>
          </p:cNvPicPr>
          <p:nvPr/>
        </p:nvPicPr>
        <p:blipFill>
          <a:blip r:embed="rId3">
            <a:alphaModFix amt="25000"/>
            <a:extLst>
              <a:ext uri="{28A0092B-C50C-407E-A947-70E740481C1C}">
                <a14:useLocalDpi xmlns:a14="http://schemas.microsoft.com/office/drawing/2010/main" val="0"/>
              </a:ext>
            </a:extLst>
          </a:blip>
          <a:srcRect/>
          <a:stretch>
            <a:fillRect/>
          </a:stretch>
        </p:blipFill>
        <p:spPr bwMode="auto">
          <a:xfrm>
            <a:off x="5829300" y="3009900"/>
            <a:ext cx="1054100" cy="800100"/>
          </a:xfrm>
          <a:prstGeom prst="rect">
            <a:avLst/>
          </a:prstGeom>
          <a:noFill/>
          <a:ln>
            <a:noFill/>
          </a:ln>
          <a:extLst>
            <a:ext uri="{909E8E84-426E-40dd-AFC4-6F175D3DCCD1}">
              <a14:hiddenFill xmlns:a14="http://schemas.microsoft.com/office/drawing/2010/main">
                <a:solidFill>
                  <a:srgbClr val="FFFFFF">
                    <a:alpha val="25000"/>
                  </a:srgbClr>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6870" name="Picture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3750" y="3848100"/>
            <a:ext cx="1282700" cy="800100"/>
          </a:xfrm>
          <a:prstGeom prst="rect">
            <a:avLst/>
          </a:prstGeom>
          <a:solidFill>
            <a:srgbClr val="A5A5E9"/>
          </a:solidFill>
          <a:ln>
            <a:noFill/>
          </a:ln>
          <a:extLst>
            <a:ext uri="{91240B29-F687-4f45-9708-019B960494DF}">
              <a14:hiddenLine xmlns:a14="http://schemas.microsoft.com/office/drawing/2010/main" w="12700">
                <a:solidFill>
                  <a:srgbClr val="000000"/>
                </a:solidFill>
                <a:miter lim="800000"/>
                <a:headEnd/>
                <a:tailEnd/>
              </a14:hiddenLine>
            </a:ext>
          </a:extLst>
        </p:spPr>
      </p:pic>
      <p:pic>
        <p:nvPicPr>
          <p:cNvPr id="36871" name="Picture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42000" y="4686300"/>
            <a:ext cx="1320800" cy="800100"/>
          </a:xfrm>
          <a:prstGeom prst="rect">
            <a:avLst/>
          </a:prstGeom>
          <a:solidFill>
            <a:srgbClr val="A5A5E9"/>
          </a:solidFill>
          <a:ln>
            <a:noFill/>
          </a:ln>
          <a:extLst>
            <a:ext uri="{91240B29-F687-4f45-9708-019B960494DF}">
              <a14:hiddenLine xmlns:a14="http://schemas.microsoft.com/office/drawing/2010/main" w="12700">
                <a:solidFill>
                  <a:srgbClr val="000000"/>
                </a:solidFill>
                <a:miter lim="800000"/>
                <a:headEnd/>
                <a:tailEnd/>
              </a14:hiddenLine>
            </a:ext>
          </a:extLst>
        </p:spPr>
      </p:pic>
      <p:pic>
        <p:nvPicPr>
          <p:cNvPr id="72712" name="Picture 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73750" y="5486400"/>
            <a:ext cx="1333500"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 name="Picture 9" descr="Screen Shot 2017-11-17 at 12.12.29 AM.png"/>
          <p:cNvPicPr>
            <a:picLocks noChangeAspect="1"/>
          </p:cNvPicPr>
          <p:nvPr/>
        </p:nvPicPr>
        <p:blipFill>
          <a:blip r:embed="rId7"/>
          <a:stretch>
            <a:fillRect/>
          </a:stretch>
        </p:blipFill>
        <p:spPr>
          <a:xfrm>
            <a:off x="7207250" y="1600200"/>
            <a:ext cx="1600200" cy="1979364"/>
          </a:xfrm>
          <a:prstGeom prst="rect">
            <a:avLst/>
          </a:prstGeom>
          <a:scene3d>
            <a:camera prst="orthographicFront">
              <a:rot lat="0" lon="10800000" rev="0"/>
            </a:camera>
            <a:lightRig rig="threePt" dir="t"/>
          </a:scene3d>
        </p:spPr>
      </p:pic>
      <p:pic>
        <p:nvPicPr>
          <p:cNvPr id="72715" name="Picture 10" descr="Screen Shot 2017-11-18 at 10.30.26 A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391400" y="3810000"/>
            <a:ext cx="15113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7620000" y="1668463"/>
            <a:ext cx="838200" cy="769937"/>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4400" u="sng"/>
          </a:p>
        </p:txBody>
      </p:sp>
      <p:sp>
        <p:nvSpPr>
          <p:cNvPr id="13" name="TextBox 12"/>
          <p:cNvSpPr txBox="1"/>
          <p:nvPr/>
        </p:nvSpPr>
        <p:spPr>
          <a:xfrm>
            <a:off x="8039100" y="4494213"/>
            <a:ext cx="838200" cy="307975"/>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1400" u="sng"/>
          </a:p>
        </p:txBody>
      </p:sp>
      <p:sp>
        <p:nvSpPr>
          <p:cNvPr id="14" name="TextBox 13"/>
          <p:cNvSpPr txBox="1"/>
          <p:nvPr/>
        </p:nvSpPr>
        <p:spPr>
          <a:xfrm>
            <a:off x="7620000" y="4186238"/>
            <a:ext cx="838200" cy="307975"/>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1400" u="sng"/>
          </a:p>
        </p:txBody>
      </p:sp>
      <p:sp>
        <p:nvSpPr>
          <p:cNvPr id="15" name="TextBox 14"/>
          <p:cNvSpPr txBox="1"/>
          <p:nvPr/>
        </p:nvSpPr>
        <p:spPr>
          <a:xfrm>
            <a:off x="8153400" y="2506663"/>
            <a:ext cx="838200" cy="769937"/>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4400" u="sng"/>
          </a:p>
        </p:txBody>
      </p:sp>
      <p:sp>
        <p:nvSpPr>
          <p:cNvPr id="16" name="Rectangle 15"/>
          <p:cNvSpPr/>
          <p:nvPr/>
        </p:nvSpPr>
        <p:spPr>
          <a:xfrm>
            <a:off x="990600" y="304800"/>
            <a:ext cx="7481936" cy="584776"/>
          </a:xfrm>
          <a:prstGeom prst="rect">
            <a:avLst/>
          </a:prstGeom>
        </p:spPr>
        <p:txBody>
          <a:bodyPr wrap="none">
            <a:spAutoFit/>
          </a:bodyPr>
          <a:lstStyle/>
          <a:p>
            <a:r>
              <a:rPr lang="en-US" sz="3200" dirty="0" smtClean="0">
                <a:effectLst>
                  <a:outerShdw blurRad="38100" dist="38100" dir="2700000" algn="tl">
                    <a:srgbClr val="DDDDDD"/>
                  </a:outerShdw>
                </a:effectLst>
                <a:latin typeface="Helvetica" charset="0"/>
              </a:rPr>
              <a:t>PRODUCT: </a:t>
            </a:r>
            <a:r>
              <a:rPr lang="en-US" sz="3200" dirty="0" smtClean="0">
                <a:solidFill>
                  <a:srgbClr val="7ED3AE"/>
                </a:solidFill>
                <a:effectLst>
                  <a:outerShdw blurRad="38100" dist="38100" dir="2700000" algn="tl">
                    <a:srgbClr val="DDDDDD"/>
                  </a:outerShdw>
                </a:effectLst>
                <a:latin typeface="Helvetica" charset="0"/>
              </a:rPr>
              <a:t>Acetyl salicylic acid (aspirin)</a:t>
            </a:r>
            <a:endParaRPr lang="en-US" sz="3200" dirty="0"/>
          </a:p>
        </p:txBody>
      </p:sp>
    </p:spTree>
    <p:extLst>
      <p:ext uri="{BB962C8B-B14F-4D97-AF65-F5344CB8AC3E}">
        <p14:creationId xmlns:p14="http://schemas.microsoft.com/office/powerpoint/2010/main" val="25341628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ctrTitle"/>
          </p:nvPr>
        </p:nvSpPr>
        <p:spPr>
          <a:xfrm>
            <a:off x="457200" y="228600"/>
            <a:ext cx="7772400" cy="1470025"/>
          </a:xfrm>
        </p:spPr>
        <p:txBody>
          <a:bodyPr/>
          <a:lstStyle/>
          <a:p>
            <a:pPr marL="514350" indent="-514350" algn="ctr" eaLnBrk="1" hangingPunct="1"/>
            <a:r>
              <a:rPr lang="en-US" dirty="0">
                <a:effectLst>
                  <a:outerShdw blurRad="38100" dist="38100" dir="2700000" algn="tl">
                    <a:srgbClr val="DDDDDD"/>
                  </a:outerShdw>
                </a:effectLst>
                <a:latin typeface="Times New Roman" charset="0"/>
                <a:ea typeface="ＭＳ Ｐゴシック" charset="0"/>
                <a:cs typeface="ＭＳ Ｐゴシック" charset="0"/>
              </a:rPr>
              <a:t/>
            </a:r>
            <a:br>
              <a:rPr lang="en-US" dirty="0">
                <a:effectLst>
                  <a:outerShdw blurRad="38100" dist="38100" dir="2700000" algn="tl">
                    <a:srgbClr val="DDDDDD"/>
                  </a:outerShdw>
                </a:effectLst>
                <a:latin typeface="Times New Roman" charset="0"/>
                <a:ea typeface="ＭＳ Ｐゴシック" charset="0"/>
                <a:cs typeface="ＭＳ Ｐゴシック" charset="0"/>
              </a:rPr>
            </a:br>
            <a:r>
              <a:rPr lang="en-US" sz="3600" dirty="0">
                <a:effectLst>
                  <a:outerShdw blurRad="38100" dist="38100" dir="2700000" algn="tl">
                    <a:srgbClr val="DDDDDD"/>
                  </a:outerShdw>
                </a:effectLst>
                <a:latin typeface="Times New Roman" charset="0"/>
                <a:ea typeface="ＭＳ Ｐゴシック" charset="0"/>
                <a:cs typeface="ＭＳ Ｐゴシック" charset="0"/>
              </a:rPr>
              <a:t>Synthesis of Aspirin</a:t>
            </a:r>
            <a:r>
              <a:rPr lang="en-US" sz="3200" dirty="0">
                <a:effectLst>
                  <a:outerShdw blurRad="38100" dist="38100" dir="2700000" algn="tl">
                    <a:srgbClr val="DDDDDD"/>
                  </a:outerShdw>
                </a:effectLst>
                <a:latin typeface="Times New Roman" charset="0"/>
                <a:ea typeface="ＭＳ Ｐゴシック" charset="0"/>
                <a:cs typeface="ＭＳ Ｐゴシック" charset="0"/>
              </a:rPr>
              <a:t/>
            </a:r>
            <a:br>
              <a:rPr lang="en-US" sz="3200" dirty="0">
                <a:effectLst>
                  <a:outerShdw blurRad="38100" dist="38100" dir="2700000" algn="tl">
                    <a:srgbClr val="DDDDDD"/>
                  </a:outerShdw>
                </a:effectLst>
                <a:latin typeface="Times New Roman" charset="0"/>
                <a:ea typeface="ＭＳ Ｐゴシック" charset="0"/>
                <a:cs typeface="ＭＳ Ｐゴシック" charset="0"/>
              </a:rPr>
            </a:br>
            <a:r>
              <a:rPr lang="en-US" sz="3200" dirty="0">
                <a:effectLst>
                  <a:outerShdw blurRad="38100" dist="38100" dir="2700000" algn="tl">
                    <a:srgbClr val="DDDDDD"/>
                  </a:outerShdw>
                </a:effectLst>
                <a:latin typeface="Times New Roman" charset="0"/>
                <a:ea typeface="ＭＳ Ｐゴシック" charset="0"/>
                <a:cs typeface="ＭＳ Ｐゴシック" charset="0"/>
              </a:rPr>
              <a:t/>
            </a:r>
            <a:br>
              <a:rPr lang="en-US" sz="3200" dirty="0">
                <a:effectLst>
                  <a:outerShdw blurRad="38100" dist="38100" dir="2700000" algn="tl">
                    <a:srgbClr val="DDDDDD"/>
                  </a:outerShdw>
                </a:effectLst>
                <a:latin typeface="Times New Roman" charset="0"/>
                <a:ea typeface="ＭＳ Ｐゴシック" charset="0"/>
                <a:cs typeface="ＭＳ Ｐゴシック" charset="0"/>
              </a:rPr>
            </a:br>
            <a:endParaRPr lang="en-US" sz="3200" dirty="0">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3" name="Subtitle 2"/>
          <p:cNvSpPr>
            <a:spLocks noGrp="1"/>
          </p:cNvSpPr>
          <p:nvPr>
            <p:ph type="subTitle" idx="1"/>
          </p:nvPr>
        </p:nvSpPr>
        <p:spPr>
          <a:xfrm>
            <a:off x="304800" y="2205038"/>
            <a:ext cx="8839200" cy="4652962"/>
          </a:xfrm>
        </p:spPr>
        <p:txBody>
          <a:bodyPr>
            <a:normAutofit/>
          </a:bodyPr>
          <a:lstStyle/>
          <a:p>
            <a:pPr marL="514350" indent="-514350" eaLnBrk="1" hangingPunct="1"/>
            <a:r>
              <a:rPr lang="en-US" dirty="0">
                <a:latin typeface="Times New Roman" charset="0"/>
                <a:ea typeface="ＭＳ Ｐゴシック" charset="0"/>
                <a:cs typeface="ＭＳ Ｐゴシック" charset="0"/>
              </a:rPr>
              <a:t/>
            </a:r>
            <a:br>
              <a:rPr lang="en-US" dirty="0">
                <a:latin typeface="Times New Roman" charset="0"/>
                <a:ea typeface="ＭＳ Ｐゴシック" charset="0"/>
                <a:cs typeface="ＭＳ Ｐゴシック" charset="0"/>
              </a:rPr>
            </a:br>
            <a:r>
              <a:rPr lang="en-US" dirty="0">
                <a:latin typeface="Times New Roman" charset="0"/>
                <a:ea typeface="ＭＳ Ｐゴシック" charset="0"/>
                <a:cs typeface="ＭＳ Ｐゴシック" charset="0"/>
              </a:rPr>
              <a:t/>
            </a:r>
            <a:br>
              <a:rPr lang="en-US" dirty="0">
                <a:latin typeface="Times New Roman" charset="0"/>
                <a:ea typeface="ＭＳ Ｐゴシック" charset="0"/>
                <a:cs typeface="ＭＳ Ｐゴシック" charset="0"/>
              </a:rPr>
            </a:br>
            <a:endParaRPr lang="en-US" dirty="0">
              <a:latin typeface="Times New Roman" charset="0"/>
              <a:ea typeface="ＭＳ Ｐゴシック" charset="0"/>
              <a:cs typeface="ＭＳ Ｐゴシック" charset="0"/>
            </a:endParaRPr>
          </a:p>
          <a:p>
            <a:pPr marL="514350" indent="-514350" eaLnBrk="1" hangingPunct="1"/>
            <a:r>
              <a:rPr lang="en-US" i="1" dirty="0">
                <a:solidFill>
                  <a:srgbClr val="FF0000"/>
                </a:solidFill>
                <a:latin typeface="Times New Roman" charset="0"/>
                <a:ea typeface="ＭＳ Ｐゴシック" charset="0"/>
                <a:cs typeface="ＭＳ Ｐゴシック" charset="0"/>
              </a:rPr>
              <a:t/>
            </a:r>
            <a:br>
              <a:rPr lang="en-US" i="1" dirty="0">
                <a:solidFill>
                  <a:srgbClr val="FF0000"/>
                </a:solidFill>
                <a:latin typeface="Times New Roman" charset="0"/>
                <a:ea typeface="ＭＳ Ｐゴシック" charset="0"/>
                <a:cs typeface="ＭＳ Ｐゴシック" charset="0"/>
              </a:rPr>
            </a:br>
            <a:endParaRPr lang="en-US" i="1" dirty="0">
              <a:solidFill>
                <a:srgbClr val="FF0000"/>
              </a:solidFill>
              <a:latin typeface="Times New Roman" charset="0"/>
              <a:ea typeface="ＭＳ Ｐゴシック" charset="0"/>
              <a:cs typeface="ＭＳ Ｐゴシック" charset="0"/>
            </a:endParaRPr>
          </a:p>
          <a:p>
            <a:pPr marL="514350" indent="-514350" eaLnBrk="1" hangingPunct="1"/>
            <a:endParaRPr lang="en-US" i="1" dirty="0">
              <a:solidFill>
                <a:srgbClr val="FF0000"/>
              </a:solidFill>
              <a:latin typeface="Times New Roman" charset="0"/>
              <a:ea typeface="ＭＳ Ｐゴシック" charset="0"/>
              <a:cs typeface="ＭＳ Ｐゴシック" charset="0"/>
            </a:endParaRPr>
          </a:p>
          <a:p>
            <a:pPr marL="514350" indent="-514350" eaLnBrk="1" hangingPunct="1"/>
            <a:endParaRPr lang="en-US" dirty="0">
              <a:latin typeface="Times New Roman" charset="0"/>
              <a:ea typeface="ＭＳ Ｐゴシック" charset="0"/>
              <a:cs typeface="ＭＳ Ｐゴシック" charset="0"/>
            </a:endParaRPr>
          </a:p>
          <a:p>
            <a:pPr marL="514350" indent="-514350" eaLnBrk="1" hangingPunct="1"/>
            <a:endParaRPr lang="en-US" dirty="0">
              <a:latin typeface="Times New Roman" charset="0"/>
              <a:ea typeface="ＭＳ Ｐゴシック" charset="0"/>
              <a:cs typeface="ＭＳ Ｐゴシック" charset="0"/>
            </a:endParaRPr>
          </a:p>
        </p:txBody>
      </p:sp>
      <p:pic>
        <p:nvPicPr>
          <p:cNvPr id="4" name="Picture 3" descr="Screen Shot 2019-05-09 at 3.15.3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9400" y="1181100"/>
            <a:ext cx="6045200" cy="1714500"/>
          </a:xfrm>
          <a:prstGeom prst="rect">
            <a:avLst/>
          </a:prstGeom>
        </p:spPr>
      </p:pic>
      <p:sp>
        <p:nvSpPr>
          <p:cNvPr id="8" name="TextBox 7"/>
          <p:cNvSpPr txBox="1">
            <a:spLocks noChangeArrowheads="1"/>
          </p:cNvSpPr>
          <p:nvPr/>
        </p:nvSpPr>
        <p:spPr bwMode="auto">
          <a:xfrm>
            <a:off x="609600" y="3048000"/>
            <a:ext cx="4114800"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buFont typeface="Calibri" charset="0"/>
              <a:buAutoNum type="arabicPeriod"/>
            </a:pPr>
            <a:r>
              <a:rPr lang="en-US" sz="2000" dirty="0" smtClean="0"/>
              <a:t>Get equipment from stockroom with your group.</a:t>
            </a:r>
          </a:p>
          <a:p>
            <a:pPr eaLnBrk="1" hangingPunct="1">
              <a:buFont typeface="Calibri" charset="0"/>
              <a:buAutoNum type="arabicPeriod"/>
            </a:pPr>
            <a:r>
              <a:rPr lang="en-US" sz="2000" dirty="0" smtClean="0"/>
              <a:t>Follow </a:t>
            </a:r>
            <a:r>
              <a:rPr lang="en-US" sz="2000" dirty="0"/>
              <a:t>instructions </a:t>
            </a:r>
            <a:r>
              <a:rPr lang="en-US" sz="2000" dirty="0" smtClean="0"/>
              <a:t>in lab manual carefully. </a:t>
            </a:r>
            <a:r>
              <a:rPr lang="en-US" sz="2000" dirty="0"/>
              <a:t>B</a:t>
            </a:r>
            <a:r>
              <a:rPr lang="en-US" sz="2000" dirty="0" smtClean="0"/>
              <a:t>e </a:t>
            </a:r>
            <a:r>
              <a:rPr lang="en-US" sz="2000" dirty="0"/>
              <a:t>mindful of your safety. WEAR eye protection</a:t>
            </a:r>
            <a:r>
              <a:rPr lang="en-US" sz="2000" dirty="0" smtClean="0"/>
              <a:t>.</a:t>
            </a:r>
          </a:p>
          <a:p>
            <a:pPr eaLnBrk="1" hangingPunct="1">
              <a:buFont typeface="Calibri" charset="0"/>
              <a:buAutoNum type="arabicPeriod"/>
            </a:pPr>
            <a:endParaRPr lang="en-US" sz="2000" dirty="0"/>
          </a:p>
          <a:p>
            <a:pPr eaLnBrk="1" hangingPunct="1">
              <a:buFont typeface="Calibri" charset="0"/>
              <a:buAutoNum type="arabicPeriod"/>
            </a:pPr>
            <a:r>
              <a:rPr lang="en-US" sz="2000" dirty="0" smtClean="0">
                <a:solidFill>
                  <a:srgbClr val="FF0000"/>
                </a:solidFill>
              </a:rPr>
              <a:t>Store in lab drawer as instructed in Part A.3 of the instructions of the lab procedure.</a:t>
            </a:r>
            <a:endParaRPr lang="en-US" sz="2000" dirty="0">
              <a:solidFill>
                <a:srgbClr val="FF0000"/>
              </a:solidFill>
            </a:endParaRPr>
          </a:p>
        </p:txBody>
      </p:sp>
      <p:pic>
        <p:nvPicPr>
          <p:cNvPr id="9" name="Picture 8" descr="Screen Shot 2017-11-19 at 11.05.49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857500"/>
            <a:ext cx="3759200"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4191000" y="2362200"/>
            <a:ext cx="685800" cy="276999"/>
          </a:xfrm>
          <a:prstGeom prst="rect">
            <a:avLst/>
          </a:prstGeom>
          <a:noFill/>
        </p:spPr>
        <p:txBody>
          <a:bodyPr wrap="square" rtlCol="0">
            <a:spAutoFit/>
          </a:bodyPr>
          <a:lstStyle/>
          <a:p>
            <a:r>
              <a:rPr lang="en-US" sz="1200" dirty="0" smtClean="0"/>
              <a:t>H</a:t>
            </a:r>
            <a:r>
              <a:rPr lang="en-US" sz="1200" baseline="-25000" dirty="0" smtClean="0"/>
              <a:t>3</a:t>
            </a:r>
            <a:r>
              <a:rPr lang="en-US" sz="1200" dirty="0" smtClean="0"/>
              <a:t>PO</a:t>
            </a:r>
            <a:r>
              <a:rPr lang="en-US" sz="1200" baseline="-25000" dirty="0" smtClean="0"/>
              <a:t>4</a:t>
            </a:r>
            <a:endParaRPr lang="en-US" sz="1200" dirty="0"/>
          </a:p>
        </p:txBody>
      </p:sp>
    </p:spTree>
    <p:extLst>
      <p:ext uri="{BB962C8B-B14F-4D97-AF65-F5344CB8AC3E}">
        <p14:creationId xmlns:p14="http://schemas.microsoft.com/office/powerpoint/2010/main" val="21763087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1" descr="Screen Shot 2017-11-18 at 7.52.42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55750" y="1035050"/>
            <a:ext cx="6032500" cy="478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txBox="1">
            <a:spLocks noChangeArrowheads="1"/>
          </p:cNvSpPr>
          <p:nvPr/>
        </p:nvSpPr>
        <p:spPr bwMode="auto">
          <a:xfrm>
            <a:off x="457200" y="274638"/>
            <a:ext cx="8229600" cy="1143000"/>
          </a:xfrm>
          <a:prstGeom prst="rect">
            <a:avLst/>
          </a:prstGeom>
          <a:noFill/>
          <a:ln w="9525">
            <a:noFill/>
            <a:miter lim="800000"/>
            <a:headEnd/>
            <a:tailEnd/>
          </a:ln>
        </p:spPr>
        <p:txBody>
          <a:bodyPr anchor="ct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4400"/>
              <a:t>Vacuum Filtration</a:t>
            </a:r>
          </a:p>
        </p:txBody>
      </p:sp>
      <p:sp>
        <p:nvSpPr>
          <p:cNvPr id="87045" name="Rectangle 5">
            <a:hlinkClick r:id="rId3"/>
          </p:cNvPr>
          <p:cNvSpPr>
            <a:spLocks noChangeArrowheads="1"/>
          </p:cNvSpPr>
          <p:nvPr/>
        </p:nvSpPr>
        <p:spPr bwMode="auto">
          <a:xfrm>
            <a:off x="1219200" y="6053138"/>
            <a:ext cx="7239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dirty="0"/>
              <a:t>https://</a:t>
            </a:r>
            <a:r>
              <a:rPr lang="en-US" sz="2000" dirty="0" err="1"/>
              <a:t>www.youtube.com</a:t>
            </a:r>
            <a:r>
              <a:rPr lang="en-US" sz="2000" dirty="0"/>
              <a:t>/</a:t>
            </a:r>
            <a:r>
              <a:rPr lang="en-US" sz="2000" dirty="0" err="1"/>
              <a:t>watch?v</a:t>
            </a:r>
            <a:r>
              <a:rPr lang="en-US" sz="2000" dirty="0"/>
              <a:t>=</a:t>
            </a:r>
            <a:r>
              <a:rPr lang="en-US" sz="2000" dirty="0" err="1"/>
              <a:t>uJO_frXdNsU</a:t>
            </a:r>
            <a:endParaRPr lang="en-US" sz="2000" dirty="0"/>
          </a:p>
        </p:txBody>
      </p:sp>
      <p:sp>
        <p:nvSpPr>
          <p:cNvPr id="2" name="Rectangle 1"/>
          <p:cNvSpPr/>
          <p:nvPr/>
        </p:nvSpPr>
        <p:spPr>
          <a:xfrm>
            <a:off x="228600" y="4080808"/>
            <a:ext cx="1905000" cy="2246769"/>
          </a:xfrm>
          <a:prstGeom prst="rect">
            <a:avLst/>
          </a:prstGeom>
        </p:spPr>
        <p:txBody>
          <a:bodyPr wrap="square">
            <a:spAutoFit/>
          </a:bodyPr>
          <a:lstStyle/>
          <a:p>
            <a:pPr eaLnBrk="1" hangingPunct="1"/>
            <a:r>
              <a:rPr lang="en-US" sz="2000" dirty="0">
                <a:solidFill>
                  <a:srgbClr val="FF0000"/>
                </a:solidFill>
              </a:rPr>
              <a:t>Store </a:t>
            </a:r>
            <a:r>
              <a:rPr lang="en-US" sz="2000" dirty="0" smtClean="0">
                <a:solidFill>
                  <a:srgbClr val="FF0000"/>
                </a:solidFill>
              </a:rPr>
              <a:t>aspirin in </a:t>
            </a:r>
            <a:r>
              <a:rPr lang="en-US" sz="2000" dirty="0">
                <a:solidFill>
                  <a:srgbClr val="FF0000"/>
                </a:solidFill>
              </a:rPr>
              <a:t>lab drawer as instructed in Part A.3 of </a:t>
            </a:r>
            <a:r>
              <a:rPr lang="en-US" sz="2000" dirty="0" smtClean="0">
                <a:solidFill>
                  <a:srgbClr val="FF0000"/>
                </a:solidFill>
              </a:rPr>
              <a:t>the instructions </a:t>
            </a:r>
            <a:r>
              <a:rPr lang="en-US" sz="2000" dirty="0">
                <a:solidFill>
                  <a:srgbClr val="FF0000"/>
                </a:solidFill>
              </a:rPr>
              <a:t>of the lab procedure.</a:t>
            </a:r>
          </a:p>
        </p:txBody>
      </p:sp>
    </p:spTree>
    <p:extLst>
      <p:ext uri="{BB962C8B-B14F-4D97-AF65-F5344CB8AC3E}">
        <p14:creationId xmlns:p14="http://schemas.microsoft.com/office/powerpoint/2010/main" val="40209809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TextBox 13"/>
          <p:cNvSpPr txBox="1">
            <a:spLocks noChangeArrowheads="1"/>
          </p:cNvSpPr>
          <p:nvPr/>
        </p:nvSpPr>
        <p:spPr bwMode="auto">
          <a:xfrm>
            <a:off x="1143000" y="152400"/>
            <a:ext cx="6400800" cy="830997"/>
          </a:xfrm>
          <a:prstGeom prst="rect">
            <a:avLst/>
          </a:prstGeom>
          <a:solidFill>
            <a:schemeClr val="bg2"/>
          </a:solidFill>
          <a:ln w="9525">
            <a:solidFill>
              <a:schemeClr val="tx1"/>
            </a:solidFill>
            <a:miter lim="800000"/>
            <a:headEnd/>
            <a:tailEnd/>
          </a:ln>
        </p:spPr>
        <p:txBody>
          <a:bodyPr wrap="squar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dirty="0" smtClean="0"/>
              <a:t>Completed Report </a:t>
            </a:r>
            <a:r>
              <a:rPr lang="en-US" dirty="0"/>
              <a:t>Form &amp; </a:t>
            </a:r>
            <a:r>
              <a:rPr lang="en-US" dirty="0" smtClean="0"/>
              <a:t>On-line Post </a:t>
            </a:r>
            <a:r>
              <a:rPr lang="en-US" dirty="0"/>
              <a:t>Lab</a:t>
            </a:r>
          </a:p>
          <a:p>
            <a:pPr algn="ctr" eaLnBrk="1" hangingPunct="1"/>
            <a:r>
              <a:rPr lang="en-US" dirty="0"/>
              <a:t>Due next week.</a:t>
            </a:r>
          </a:p>
        </p:txBody>
      </p:sp>
      <p:pic>
        <p:nvPicPr>
          <p:cNvPr id="90115" name="Picture 11" descr="Screen Shot 2018-05-02 at 8.14.21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9410" y="1828800"/>
            <a:ext cx="3735190" cy="4267200"/>
          </a:xfrm>
          <a:prstGeom prst="rect">
            <a:avLst/>
          </a:prstGeom>
          <a:noFill/>
          <a:ln w="9525">
            <a:solidFill>
              <a:schemeClr val="accent3">
                <a:lumMod val="5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90116" name="Rectangle 14"/>
          <p:cNvSpPr>
            <a:spLocks noChangeArrowheads="1"/>
          </p:cNvSpPr>
          <p:nvPr/>
        </p:nvSpPr>
        <p:spPr bwMode="auto">
          <a:xfrm>
            <a:off x="609600" y="1219200"/>
            <a:ext cx="815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0" dirty="0">
                <a:latin typeface="Arial" charset="0"/>
                <a:cs typeface="Arial" charset="0"/>
              </a:rPr>
              <a:t>http://</a:t>
            </a:r>
            <a:r>
              <a:rPr lang="en-US" sz="2000" b="0" dirty="0" err="1">
                <a:latin typeface="Arial" charset="0"/>
                <a:cs typeface="Arial" charset="0"/>
              </a:rPr>
              <a:t>chemconnections.org</a:t>
            </a:r>
            <a:r>
              <a:rPr lang="en-US" sz="2000" b="0" dirty="0">
                <a:latin typeface="Arial" charset="0"/>
                <a:cs typeface="Arial" charset="0"/>
              </a:rPr>
              <a:t>/general/chem108/Aspirin%20Guide.html</a:t>
            </a:r>
          </a:p>
        </p:txBody>
      </p:sp>
      <p:sp>
        <p:nvSpPr>
          <p:cNvPr id="5" name="TextBox 4"/>
          <p:cNvSpPr txBox="1">
            <a:spLocks noChangeArrowheads="1"/>
          </p:cNvSpPr>
          <p:nvPr/>
        </p:nvSpPr>
        <p:spPr bwMode="auto">
          <a:xfrm>
            <a:off x="6705600" y="3676472"/>
            <a:ext cx="2209800" cy="1200328"/>
          </a:xfrm>
          <a:prstGeom prst="rect">
            <a:avLst/>
          </a:prstGeom>
          <a:solidFill>
            <a:schemeClr val="bg2"/>
          </a:solidFill>
          <a:ln w="9525">
            <a:solidFill>
              <a:schemeClr val="tx1"/>
            </a:solidFill>
            <a:miter lim="800000"/>
            <a:headEnd/>
            <a:tailEnd/>
          </a:ln>
        </p:spPr>
        <p:txBody>
          <a:bodyPr wrap="squar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dirty="0" smtClean="0"/>
              <a:t>NEXT WEEK:</a:t>
            </a:r>
          </a:p>
          <a:p>
            <a:pPr eaLnBrk="1" hangingPunct="1"/>
            <a:r>
              <a:rPr lang="en-US" dirty="0" smtClean="0"/>
              <a:t>Calculate % Yield.</a:t>
            </a:r>
            <a:endParaRPr lang="en-US" dirty="0"/>
          </a:p>
        </p:txBody>
      </p:sp>
      <p:sp>
        <p:nvSpPr>
          <p:cNvPr id="6" name="TextBox 5"/>
          <p:cNvSpPr txBox="1">
            <a:spLocks noChangeArrowheads="1"/>
          </p:cNvSpPr>
          <p:nvPr/>
        </p:nvSpPr>
        <p:spPr bwMode="auto">
          <a:xfrm>
            <a:off x="228600" y="3178076"/>
            <a:ext cx="1905000" cy="2308324"/>
          </a:xfrm>
          <a:prstGeom prst="rect">
            <a:avLst/>
          </a:prstGeom>
          <a:solidFill>
            <a:schemeClr val="bg2"/>
          </a:solidFill>
          <a:ln w="9525">
            <a:solidFill>
              <a:schemeClr val="tx1"/>
            </a:solidFill>
            <a:miter lim="800000"/>
            <a:headEnd/>
            <a:tailEnd/>
          </a:ln>
        </p:spPr>
        <p:txBody>
          <a:bodyPr wrap="squar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dirty="0">
                <a:solidFill>
                  <a:srgbClr val="FF0000"/>
                </a:solidFill>
              </a:rPr>
              <a:t>Store filtered crude aspirin in lab drawer and weigh next week.</a:t>
            </a:r>
          </a:p>
        </p:txBody>
      </p:sp>
    </p:spTree>
    <p:extLst>
      <p:ext uri="{BB962C8B-B14F-4D97-AF65-F5344CB8AC3E}">
        <p14:creationId xmlns:p14="http://schemas.microsoft.com/office/powerpoint/2010/main" val="41096799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1143000" y="2286000"/>
            <a:ext cx="7772400" cy="4114800"/>
          </a:xfrm>
          <a:prstGeom prst="rect">
            <a:avLst/>
          </a:prstGeom>
          <a:noFill/>
          <a:ln w="12700">
            <a:noFill/>
            <a:miter lim="800000"/>
            <a:headEnd/>
            <a:tailEnd/>
          </a:ln>
          <a:effectLst/>
        </p:spPr>
        <p:txBody>
          <a:bodyPr lIns="90487" tIns="44450" rIns="90487" bIns="44450"/>
          <a:lstStyle/>
          <a:p>
            <a:pPr marL="342900" indent="-342900">
              <a:spcBef>
                <a:spcPct val="20000"/>
              </a:spcBef>
              <a:buClr>
                <a:schemeClr val="accent1"/>
              </a:buClr>
              <a:buSzPct val="75000"/>
            </a:pPr>
            <a:r>
              <a:rPr lang="en-US" sz="3200" i="1">
                <a:effectLst>
                  <a:outerShdw blurRad="38100" dist="38100" dir="2700000" algn="tl">
                    <a:srgbClr val="DDDDDD"/>
                  </a:outerShdw>
                </a:effectLst>
                <a:latin typeface="Helvetica" charset="0"/>
              </a:rPr>
              <a:t> </a:t>
            </a:r>
          </a:p>
        </p:txBody>
      </p:sp>
      <p:sp>
        <p:nvSpPr>
          <p:cNvPr id="79875" name="Line 12"/>
          <p:cNvSpPr>
            <a:spLocks noChangeShapeType="1"/>
          </p:cNvSpPr>
          <p:nvPr/>
        </p:nvSpPr>
        <p:spPr bwMode="auto">
          <a:xfrm>
            <a:off x="1138238" y="4816475"/>
            <a:ext cx="5451475"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76" name="Rectangle 13"/>
          <p:cNvSpPr>
            <a:spLocks noChangeArrowheads="1"/>
          </p:cNvSpPr>
          <p:nvPr/>
        </p:nvSpPr>
        <p:spPr bwMode="auto">
          <a:xfrm>
            <a:off x="985838" y="4460875"/>
            <a:ext cx="10574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dirty="0" smtClean="0">
                <a:solidFill>
                  <a:srgbClr val="000000"/>
                </a:solidFill>
                <a:latin typeface="Helvetica" charset="0"/>
              </a:rPr>
              <a:t>? grams </a:t>
            </a:r>
            <a:r>
              <a:rPr lang="en-US" sz="1400" dirty="0">
                <a:solidFill>
                  <a:srgbClr val="000000"/>
                </a:solidFill>
                <a:latin typeface="Helvetica" charset="0"/>
              </a:rPr>
              <a:t>(</a:t>
            </a:r>
            <a:r>
              <a:rPr lang="en-US" sz="1400" dirty="0">
                <a:solidFill>
                  <a:schemeClr val="accent1"/>
                </a:solidFill>
                <a:latin typeface="Helvetica" charset="0"/>
              </a:rPr>
              <a:t>SA</a:t>
            </a:r>
            <a:r>
              <a:rPr lang="en-US" sz="1400" dirty="0">
                <a:solidFill>
                  <a:srgbClr val="000000"/>
                </a:solidFill>
                <a:latin typeface="Helvetica" charset="0"/>
              </a:rPr>
              <a:t>)</a:t>
            </a:r>
          </a:p>
        </p:txBody>
      </p:sp>
      <p:sp>
        <p:nvSpPr>
          <p:cNvPr id="79877" name="Rectangle 14"/>
          <p:cNvSpPr>
            <a:spLocks noChangeArrowheads="1"/>
          </p:cNvSpPr>
          <p:nvPr/>
        </p:nvSpPr>
        <p:spPr bwMode="auto">
          <a:xfrm>
            <a:off x="2513013" y="5062538"/>
            <a:ext cx="9572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1"/>
                </a:solidFill>
                <a:latin typeface="Helvetica" charset="0"/>
              </a:rPr>
              <a:t>SA</a:t>
            </a:r>
            <a:r>
              <a:rPr lang="en-US" sz="1400">
                <a:solidFill>
                  <a:srgbClr val="000000"/>
                </a:solidFill>
                <a:latin typeface="Helvetica" charset="0"/>
              </a:rPr>
              <a:t>)</a:t>
            </a:r>
          </a:p>
        </p:txBody>
      </p:sp>
      <p:sp>
        <p:nvSpPr>
          <p:cNvPr id="79878" name="Rectangle 15"/>
          <p:cNvSpPr>
            <a:spLocks noChangeArrowheads="1"/>
          </p:cNvSpPr>
          <p:nvPr/>
        </p:nvSpPr>
        <p:spPr bwMode="auto">
          <a:xfrm>
            <a:off x="2449513" y="5360988"/>
            <a:ext cx="93503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(Molecular</a:t>
            </a:r>
            <a:endParaRPr lang="en-US"/>
          </a:p>
        </p:txBody>
      </p:sp>
      <p:sp>
        <p:nvSpPr>
          <p:cNvPr id="79879" name="Rectangle 16"/>
          <p:cNvSpPr>
            <a:spLocks noChangeArrowheads="1"/>
          </p:cNvSpPr>
          <p:nvPr/>
        </p:nvSpPr>
        <p:spPr bwMode="auto">
          <a:xfrm>
            <a:off x="2449513" y="5586413"/>
            <a:ext cx="11033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Weight </a:t>
            </a:r>
            <a:r>
              <a:rPr lang="en-US" sz="1400">
                <a:solidFill>
                  <a:schemeClr val="accent1"/>
                </a:solidFill>
                <a:latin typeface="Helvetica" charset="0"/>
              </a:rPr>
              <a:t>SA</a:t>
            </a:r>
            <a:r>
              <a:rPr lang="en-US" sz="1400">
                <a:solidFill>
                  <a:srgbClr val="000000"/>
                </a:solidFill>
                <a:latin typeface="Helvetica" charset="0"/>
              </a:rPr>
              <a:t>)</a:t>
            </a:r>
          </a:p>
        </p:txBody>
      </p:sp>
      <p:sp>
        <p:nvSpPr>
          <p:cNvPr id="79880" name="Line 17"/>
          <p:cNvSpPr>
            <a:spLocks noChangeShapeType="1"/>
          </p:cNvSpPr>
          <p:nvPr/>
        </p:nvSpPr>
        <p:spPr bwMode="auto">
          <a:xfrm>
            <a:off x="2368550" y="3843338"/>
            <a:ext cx="1588"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1" name="Rectangle 18"/>
          <p:cNvSpPr>
            <a:spLocks noChangeArrowheads="1"/>
          </p:cNvSpPr>
          <p:nvPr/>
        </p:nvSpPr>
        <p:spPr bwMode="auto">
          <a:xfrm>
            <a:off x="2563813" y="4448175"/>
            <a:ext cx="887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1 mol (</a:t>
            </a:r>
            <a:r>
              <a:rPr lang="en-US" sz="1400">
                <a:solidFill>
                  <a:schemeClr val="accent1"/>
                </a:solidFill>
                <a:latin typeface="Helvetica" charset="0"/>
              </a:rPr>
              <a:t>SA</a:t>
            </a:r>
            <a:r>
              <a:rPr lang="en-US" sz="1400">
                <a:solidFill>
                  <a:srgbClr val="000000"/>
                </a:solidFill>
                <a:latin typeface="Helvetica" charset="0"/>
              </a:rPr>
              <a:t>)</a:t>
            </a:r>
          </a:p>
        </p:txBody>
      </p:sp>
      <p:sp>
        <p:nvSpPr>
          <p:cNvPr id="79882" name="Rectangle 19"/>
          <p:cNvSpPr>
            <a:spLocks noChangeArrowheads="1"/>
          </p:cNvSpPr>
          <p:nvPr/>
        </p:nvSpPr>
        <p:spPr bwMode="auto">
          <a:xfrm>
            <a:off x="5391150" y="3984625"/>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2"/>
                </a:solidFill>
                <a:latin typeface="Helvetica" charset="0"/>
              </a:rPr>
              <a:t>A</a:t>
            </a:r>
            <a:r>
              <a:rPr lang="en-US" sz="1400">
                <a:solidFill>
                  <a:srgbClr val="000000"/>
                </a:solidFill>
                <a:latin typeface="Helvetica" charset="0"/>
              </a:rPr>
              <a:t>)</a:t>
            </a:r>
          </a:p>
        </p:txBody>
      </p:sp>
      <p:sp>
        <p:nvSpPr>
          <p:cNvPr id="79883" name="Rectangle 20"/>
          <p:cNvSpPr>
            <a:spLocks noChangeArrowheads="1"/>
          </p:cNvSpPr>
          <p:nvPr/>
        </p:nvSpPr>
        <p:spPr bwMode="auto">
          <a:xfrm>
            <a:off x="7178675" y="4718050"/>
            <a:ext cx="4079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a:t>
            </a:r>
            <a:r>
              <a:rPr lang="en-US" sz="1400">
                <a:solidFill>
                  <a:schemeClr val="accent2"/>
                </a:solidFill>
                <a:latin typeface="Helvetica" charset="0"/>
              </a:rPr>
              <a:t>A</a:t>
            </a:r>
            <a:r>
              <a:rPr lang="en-US" sz="1400">
                <a:solidFill>
                  <a:srgbClr val="000000"/>
                </a:solidFill>
                <a:latin typeface="Helvetica" charset="0"/>
              </a:rPr>
              <a:t>)</a:t>
            </a:r>
          </a:p>
        </p:txBody>
      </p:sp>
      <p:sp>
        <p:nvSpPr>
          <p:cNvPr id="79884" name="Rectangle 21"/>
          <p:cNvSpPr>
            <a:spLocks noChangeArrowheads="1"/>
          </p:cNvSpPr>
          <p:nvPr/>
        </p:nvSpPr>
        <p:spPr bwMode="auto">
          <a:xfrm>
            <a:off x="5492750" y="5195888"/>
            <a:ext cx="768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1 mol (</a:t>
            </a:r>
            <a:r>
              <a:rPr lang="en-US" sz="1400">
                <a:solidFill>
                  <a:schemeClr val="accent2"/>
                </a:solidFill>
                <a:latin typeface="Helvetica" charset="0"/>
              </a:rPr>
              <a:t>A</a:t>
            </a:r>
            <a:r>
              <a:rPr lang="en-US" sz="1400">
                <a:solidFill>
                  <a:srgbClr val="000000"/>
                </a:solidFill>
                <a:latin typeface="Helvetica" charset="0"/>
              </a:rPr>
              <a:t>)</a:t>
            </a:r>
          </a:p>
        </p:txBody>
      </p:sp>
      <p:sp>
        <p:nvSpPr>
          <p:cNvPr id="79885" name="Rectangle 22"/>
          <p:cNvSpPr>
            <a:spLocks noChangeArrowheads="1"/>
          </p:cNvSpPr>
          <p:nvPr/>
        </p:nvSpPr>
        <p:spPr bwMode="auto">
          <a:xfrm>
            <a:off x="5391150" y="4284663"/>
            <a:ext cx="93503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(Molecular</a:t>
            </a:r>
            <a:endParaRPr lang="en-US"/>
          </a:p>
        </p:txBody>
      </p:sp>
      <p:sp>
        <p:nvSpPr>
          <p:cNvPr id="79886" name="Rectangle 23"/>
          <p:cNvSpPr>
            <a:spLocks noChangeArrowheads="1"/>
          </p:cNvSpPr>
          <p:nvPr/>
        </p:nvSpPr>
        <p:spPr bwMode="auto">
          <a:xfrm>
            <a:off x="5391150" y="4508500"/>
            <a:ext cx="977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Weight </a:t>
            </a:r>
            <a:r>
              <a:rPr lang="en-US" sz="1400">
                <a:solidFill>
                  <a:schemeClr val="accent2"/>
                </a:solidFill>
                <a:latin typeface="Helvetica" charset="0"/>
              </a:rPr>
              <a:t>A</a:t>
            </a:r>
            <a:r>
              <a:rPr lang="en-US" sz="1400">
                <a:solidFill>
                  <a:srgbClr val="000000"/>
                </a:solidFill>
                <a:latin typeface="Helvetica" charset="0"/>
              </a:rPr>
              <a:t>)</a:t>
            </a:r>
          </a:p>
        </p:txBody>
      </p:sp>
      <p:sp>
        <p:nvSpPr>
          <p:cNvPr id="79887" name="Line 24"/>
          <p:cNvSpPr>
            <a:spLocks noChangeShapeType="1"/>
          </p:cNvSpPr>
          <p:nvPr/>
        </p:nvSpPr>
        <p:spPr bwMode="auto">
          <a:xfrm>
            <a:off x="5156200" y="3843338"/>
            <a:ext cx="1588"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8" name="Line 25"/>
          <p:cNvSpPr>
            <a:spLocks noChangeShapeType="1"/>
          </p:cNvSpPr>
          <p:nvPr/>
        </p:nvSpPr>
        <p:spPr bwMode="auto">
          <a:xfrm>
            <a:off x="3609975" y="3829050"/>
            <a:ext cx="1588" cy="19446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9" name="Line 26"/>
          <p:cNvSpPr>
            <a:spLocks noChangeShapeType="1"/>
          </p:cNvSpPr>
          <p:nvPr/>
        </p:nvSpPr>
        <p:spPr bwMode="auto">
          <a:xfrm>
            <a:off x="6780213" y="4786313"/>
            <a:ext cx="2397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0" name="Line 27"/>
          <p:cNvSpPr>
            <a:spLocks noChangeShapeType="1"/>
          </p:cNvSpPr>
          <p:nvPr/>
        </p:nvSpPr>
        <p:spPr bwMode="auto">
          <a:xfrm>
            <a:off x="6792913" y="4891088"/>
            <a:ext cx="2397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1" name="Rectangle 31"/>
          <p:cNvSpPr>
            <a:spLocks noChangeArrowheads="1"/>
          </p:cNvSpPr>
          <p:nvPr/>
        </p:nvSpPr>
        <p:spPr bwMode="auto">
          <a:xfrm>
            <a:off x="3906838" y="3730625"/>
            <a:ext cx="118268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6005AF"/>
                </a:solidFill>
                <a:latin typeface="Helvetica" charset="0"/>
              </a:rPr>
              <a:t>Stoichiometry</a:t>
            </a:r>
            <a:endParaRPr lang="en-US"/>
          </a:p>
        </p:txBody>
      </p:sp>
      <p:sp>
        <p:nvSpPr>
          <p:cNvPr id="79892" name="Rectangle 32"/>
          <p:cNvSpPr>
            <a:spLocks noChangeArrowheads="1"/>
          </p:cNvSpPr>
          <p:nvPr/>
        </p:nvSpPr>
        <p:spPr bwMode="auto">
          <a:xfrm>
            <a:off x="3957638" y="4460875"/>
            <a:ext cx="7699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1 </a:t>
            </a:r>
            <a:r>
              <a:rPr lang="en-US" sz="1800">
                <a:solidFill>
                  <a:srgbClr val="000000"/>
                </a:solidFill>
                <a:latin typeface="Helvetica" charset="0"/>
              </a:rPr>
              <a:t>mol </a:t>
            </a:r>
            <a:r>
              <a:rPr lang="en-US" sz="1400">
                <a:solidFill>
                  <a:schemeClr val="accent2"/>
                </a:solidFill>
                <a:latin typeface="Helvetica" charset="0"/>
              </a:rPr>
              <a:t>A</a:t>
            </a:r>
            <a:endParaRPr lang="en-US" sz="1400">
              <a:solidFill>
                <a:schemeClr val="accent1"/>
              </a:solidFill>
              <a:latin typeface="Helvetica" charset="0"/>
            </a:endParaRPr>
          </a:p>
        </p:txBody>
      </p:sp>
      <p:sp>
        <p:nvSpPr>
          <p:cNvPr id="79893" name="Rectangle 33"/>
          <p:cNvSpPr>
            <a:spLocks noChangeArrowheads="1"/>
          </p:cNvSpPr>
          <p:nvPr/>
        </p:nvSpPr>
        <p:spPr bwMode="auto">
          <a:xfrm>
            <a:off x="3911600" y="4918075"/>
            <a:ext cx="884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1</a:t>
            </a:r>
            <a:r>
              <a:rPr lang="en-US" sz="1800">
                <a:solidFill>
                  <a:srgbClr val="000000"/>
                </a:solidFill>
                <a:latin typeface="Helvetica" charset="0"/>
              </a:rPr>
              <a:t> mol </a:t>
            </a:r>
            <a:r>
              <a:rPr lang="en-US" sz="1400">
                <a:solidFill>
                  <a:schemeClr val="accent1"/>
                </a:solidFill>
                <a:latin typeface="Helvetica" charset="0"/>
              </a:rPr>
              <a:t>SA</a:t>
            </a:r>
            <a:r>
              <a:rPr lang="en-US" sz="1800">
                <a:solidFill>
                  <a:srgbClr val="000000"/>
                </a:solidFill>
                <a:latin typeface="Helvetica" charset="0"/>
              </a:rPr>
              <a:t> </a:t>
            </a:r>
          </a:p>
        </p:txBody>
      </p:sp>
      <p:sp>
        <p:nvSpPr>
          <p:cNvPr id="79894" name="Oval 34"/>
          <p:cNvSpPr>
            <a:spLocks noChangeArrowheads="1"/>
          </p:cNvSpPr>
          <p:nvPr/>
        </p:nvSpPr>
        <p:spPr bwMode="auto">
          <a:xfrm>
            <a:off x="3881438" y="4052888"/>
            <a:ext cx="990600" cy="1497012"/>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895" name="Rectangle 35"/>
          <p:cNvSpPr>
            <a:spLocks noChangeArrowheads="1"/>
          </p:cNvSpPr>
          <p:nvPr/>
        </p:nvSpPr>
        <p:spPr bwMode="auto">
          <a:xfrm>
            <a:off x="3805238" y="5675313"/>
            <a:ext cx="11334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i="1">
                <a:solidFill>
                  <a:srgbClr val="000000"/>
                </a:solidFill>
                <a:latin typeface="Helvetica" charset="0"/>
              </a:rPr>
              <a:t>"Gatekeeper"</a:t>
            </a:r>
            <a:endParaRPr lang="en-US"/>
          </a:p>
        </p:txBody>
      </p:sp>
      <p:sp>
        <p:nvSpPr>
          <p:cNvPr id="37" name="Rectangle 2"/>
          <p:cNvSpPr txBox="1">
            <a:spLocks noChangeArrowheads="1"/>
          </p:cNvSpPr>
          <p:nvPr/>
        </p:nvSpPr>
        <p:spPr bwMode="auto">
          <a:xfrm>
            <a:off x="914400" y="304800"/>
            <a:ext cx="7770813" cy="1123950"/>
          </a:xfrm>
          <a:prstGeom prst="rect">
            <a:avLst/>
          </a:prstGeom>
          <a:noFill/>
          <a:ln w="12700">
            <a:noFill/>
            <a:miter lim="800000"/>
            <a:headEnd/>
            <a:tailEnd/>
          </a:ln>
          <a:effectLst/>
        </p:spPr>
        <p:txBody>
          <a:bodyPr lIns="90487" tIns="44450" rIns="90487" bIns="44450" anchor="b"/>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3600" i="1" dirty="0" smtClean="0">
                <a:solidFill>
                  <a:srgbClr val="450045"/>
                </a:solidFill>
                <a:effectLst>
                  <a:outerShdw blurRad="38100" dist="38100" dir="2700000" algn="tl">
                    <a:srgbClr val="DDDDDD"/>
                  </a:outerShdw>
                </a:effectLst>
              </a:rPr>
              <a:t>Calculate Theoretical Yield </a:t>
            </a:r>
            <a:r>
              <a:rPr lang="en-US" sz="3600" i="1" dirty="0">
                <a:solidFill>
                  <a:srgbClr val="450045"/>
                </a:solidFill>
                <a:effectLst>
                  <a:outerShdw blurRad="38100" dist="38100" dir="2700000" algn="tl">
                    <a:srgbClr val="DDDDDD"/>
                  </a:outerShdw>
                </a:effectLst>
              </a:rPr>
              <a:t>		</a:t>
            </a:r>
            <a:br>
              <a:rPr lang="en-US" sz="3600" i="1" dirty="0">
                <a:solidFill>
                  <a:srgbClr val="450045"/>
                </a:solidFill>
                <a:effectLst>
                  <a:outerShdw blurRad="38100" dist="38100" dir="2700000" algn="tl">
                    <a:srgbClr val="DDDDDD"/>
                  </a:outerShdw>
                </a:effectLst>
              </a:rPr>
            </a:br>
            <a:endParaRPr lang="en-US" sz="3600" i="1" dirty="0">
              <a:solidFill>
                <a:srgbClr val="450045"/>
              </a:solidFill>
              <a:effectLst>
                <a:outerShdw blurRad="38100" dist="38100" dir="2700000" algn="tl">
                  <a:srgbClr val="DDDDDD"/>
                </a:outerShdw>
              </a:effectLst>
            </a:endParaRPr>
          </a:p>
        </p:txBody>
      </p:sp>
      <p:sp>
        <p:nvSpPr>
          <p:cNvPr id="38" name="Rectangle 37"/>
          <p:cNvSpPr/>
          <p:nvPr/>
        </p:nvSpPr>
        <p:spPr>
          <a:xfrm>
            <a:off x="5253038" y="3359150"/>
            <a:ext cx="1828800" cy="584200"/>
          </a:xfrm>
          <a:prstGeom prst="rect">
            <a:avLst/>
          </a:prstGeom>
        </p:spPr>
        <p:txBody>
          <a:bodyPr>
            <a:spAutoFit/>
          </a:bodyPr>
          <a:lstStyle/>
          <a:p>
            <a:pPr algn="ctr"/>
            <a:r>
              <a:rPr lang="en-US" sz="1600">
                <a:solidFill>
                  <a:srgbClr val="000000"/>
                </a:solidFill>
                <a:latin typeface="Arial" charset="0"/>
                <a:cs typeface="Arial" charset="0"/>
              </a:rPr>
              <a:t>C</a:t>
            </a:r>
            <a:r>
              <a:rPr lang="en-US" sz="1600" baseline="-25000">
                <a:solidFill>
                  <a:srgbClr val="000000"/>
                </a:solidFill>
                <a:latin typeface="Arial" charset="0"/>
                <a:cs typeface="Arial" charset="0"/>
              </a:rPr>
              <a:t>9</a:t>
            </a:r>
            <a:r>
              <a:rPr lang="en-US" sz="1600">
                <a:solidFill>
                  <a:srgbClr val="000000"/>
                </a:solidFill>
                <a:latin typeface="Arial" charset="0"/>
                <a:cs typeface="Arial" charset="0"/>
              </a:rPr>
              <a:t>H</a:t>
            </a:r>
            <a:r>
              <a:rPr lang="en-US" sz="1600" baseline="-25000">
                <a:solidFill>
                  <a:srgbClr val="000000"/>
                </a:solidFill>
                <a:latin typeface="Arial" charset="0"/>
                <a:cs typeface="Arial" charset="0"/>
              </a:rPr>
              <a:t>8</a:t>
            </a:r>
            <a:r>
              <a:rPr lang="en-US" sz="1600">
                <a:solidFill>
                  <a:srgbClr val="000000"/>
                </a:solidFill>
                <a:latin typeface="Arial" charset="0"/>
                <a:cs typeface="Arial" charset="0"/>
              </a:rPr>
              <a:t>O</a:t>
            </a:r>
            <a:r>
              <a:rPr lang="en-US" sz="1600" baseline="-25000">
                <a:solidFill>
                  <a:srgbClr val="000000"/>
                </a:solidFill>
                <a:latin typeface="Arial" charset="0"/>
                <a:cs typeface="Arial" charset="0"/>
              </a:rPr>
              <a:t>4</a:t>
            </a:r>
          </a:p>
          <a:p>
            <a:pPr algn="ctr"/>
            <a:r>
              <a:rPr lang="en-US" sz="1600">
                <a:solidFill>
                  <a:srgbClr val="000000"/>
                </a:solidFill>
                <a:latin typeface="Arial" charset="0"/>
                <a:cs typeface="Arial" charset="0"/>
              </a:rPr>
              <a:t>MW = 180.15</a:t>
            </a:r>
          </a:p>
        </p:txBody>
      </p:sp>
      <p:sp>
        <p:nvSpPr>
          <p:cNvPr id="79898" name="Rectangle 38"/>
          <p:cNvSpPr>
            <a:spLocks noChangeArrowheads="1"/>
          </p:cNvSpPr>
          <p:nvPr/>
        </p:nvSpPr>
        <p:spPr bwMode="auto">
          <a:xfrm>
            <a:off x="2509838" y="5832475"/>
            <a:ext cx="2057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a:solidFill>
                  <a:srgbClr val="161616"/>
                </a:solidFill>
                <a:latin typeface="Arial" charset="0"/>
                <a:cs typeface="Arial" charset="0"/>
              </a:rPr>
              <a:t>C</a:t>
            </a:r>
            <a:r>
              <a:rPr lang="en-US" sz="1600" baseline="-25000">
                <a:solidFill>
                  <a:srgbClr val="161616"/>
                </a:solidFill>
                <a:latin typeface="Arial" charset="0"/>
                <a:cs typeface="Arial" charset="0"/>
              </a:rPr>
              <a:t>7</a:t>
            </a:r>
            <a:r>
              <a:rPr lang="en-US" sz="1600">
                <a:solidFill>
                  <a:srgbClr val="161616"/>
                </a:solidFill>
                <a:latin typeface="Arial" charset="0"/>
                <a:cs typeface="Arial" charset="0"/>
              </a:rPr>
              <a:t>H</a:t>
            </a:r>
            <a:r>
              <a:rPr lang="en-US" sz="1600" baseline="-25000">
                <a:solidFill>
                  <a:srgbClr val="161616"/>
                </a:solidFill>
                <a:latin typeface="Arial" charset="0"/>
                <a:cs typeface="Arial" charset="0"/>
              </a:rPr>
              <a:t>6</a:t>
            </a:r>
            <a:r>
              <a:rPr lang="en-US" sz="1600">
                <a:solidFill>
                  <a:srgbClr val="161616"/>
                </a:solidFill>
                <a:latin typeface="Arial" charset="0"/>
                <a:cs typeface="Arial" charset="0"/>
              </a:rPr>
              <a:t>O</a:t>
            </a:r>
            <a:r>
              <a:rPr lang="en-US" sz="1600" baseline="-25000">
                <a:solidFill>
                  <a:srgbClr val="161616"/>
                </a:solidFill>
                <a:latin typeface="Arial" charset="0"/>
                <a:cs typeface="Arial" charset="0"/>
              </a:rPr>
              <a:t>3</a:t>
            </a:r>
            <a:br>
              <a:rPr lang="en-US" sz="1600" baseline="-25000">
                <a:solidFill>
                  <a:srgbClr val="161616"/>
                </a:solidFill>
                <a:latin typeface="Arial" charset="0"/>
                <a:cs typeface="Arial" charset="0"/>
              </a:rPr>
            </a:br>
            <a:r>
              <a:rPr lang="en-US" sz="1600">
                <a:solidFill>
                  <a:srgbClr val="161616"/>
                </a:solidFill>
                <a:latin typeface="Arial" charset="0"/>
                <a:cs typeface="Arial" charset="0"/>
              </a:rPr>
              <a:t>MW = 138.12</a:t>
            </a:r>
            <a:r>
              <a:rPr lang="en-US"/>
              <a:t>	</a:t>
            </a:r>
          </a:p>
        </p:txBody>
      </p:sp>
      <p:sp>
        <p:nvSpPr>
          <p:cNvPr id="79899" name="Rectangle 8"/>
          <p:cNvSpPr>
            <a:spLocks noChangeArrowheads="1"/>
          </p:cNvSpPr>
          <p:nvPr/>
        </p:nvSpPr>
        <p:spPr bwMode="auto">
          <a:xfrm>
            <a:off x="5410200" y="2819400"/>
            <a:ext cx="13112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2"/>
                </a:solidFill>
                <a:latin typeface="Helvetica" charset="0"/>
              </a:rPr>
              <a:t>A</a:t>
            </a:r>
            <a:r>
              <a:rPr lang="en-US" sz="1400">
                <a:solidFill>
                  <a:srgbClr val="000000"/>
                </a:solidFill>
                <a:latin typeface="Helvetica" charset="0"/>
              </a:rPr>
              <a:t>spirin)</a:t>
            </a:r>
            <a:endParaRPr lang="en-US"/>
          </a:p>
        </p:txBody>
      </p:sp>
      <p:sp>
        <p:nvSpPr>
          <p:cNvPr id="79900" name="Rectangle 9"/>
          <p:cNvSpPr>
            <a:spLocks noChangeArrowheads="1"/>
          </p:cNvSpPr>
          <p:nvPr/>
        </p:nvSpPr>
        <p:spPr bwMode="auto">
          <a:xfrm>
            <a:off x="2576513" y="2844800"/>
            <a:ext cx="184308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1"/>
                </a:solidFill>
                <a:latin typeface="Helvetica" charset="0"/>
              </a:rPr>
              <a:t>S</a:t>
            </a:r>
            <a:r>
              <a:rPr lang="en-US" sz="1400">
                <a:solidFill>
                  <a:srgbClr val="000000"/>
                </a:solidFill>
                <a:latin typeface="Helvetica" charset="0"/>
              </a:rPr>
              <a:t>alicylic </a:t>
            </a:r>
            <a:r>
              <a:rPr lang="en-US" sz="1400">
                <a:solidFill>
                  <a:schemeClr val="accent1"/>
                </a:solidFill>
                <a:latin typeface="Helvetica" charset="0"/>
              </a:rPr>
              <a:t>A</a:t>
            </a:r>
            <a:r>
              <a:rPr lang="en-US" sz="1400">
                <a:solidFill>
                  <a:srgbClr val="000000"/>
                </a:solidFill>
                <a:latin typeface="Helvetica" charset="0"/>
              </a:rPr>
              <a:t>cid)</a:t>
            </a:r>
            <a:endParaRPr lang="en-US"/>
          </a:p>
        </p:txBody>
      </p:sp>
      <p:sp>
        <p:nvSpPr>
          <p:cNvPr id="79901" name="Rectangle 28"/>
          <p:cNvSpPr>
            <a:spLocks noChangeArrowheads="1"/>
          </p:cNvSpPr>
          <p:nvPr/>
        </p:nvSpPr>
        <p:spPr bwMode="auto">
          <a:xfrm>
            <a:off x="3978275" y="3213100"/>
            <a:ext cx="5127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8000"/>
                </a:solidFill>
                <a:latin typeface="Helvetica" charset="0"/>
              </a:rPr>
              <a:t>Moles</a:t>
            </a:r>
            <a:endParaRPr lang="en-US"/>
          </a:p>
        </p:txBody>
      </p:sp>
      <p:sp>
        <p:nvSpPr>
          <p:cNvPr id="79902" name="Rectangle 30"/>
          <p:cNvSpPr>
            <a:spLocks noChangeArrowheads="1"/>
          </p:cNvSpPr>
          <p:nvPr/>
        </p:nvSpPr>
        <p:spPr bwMode="auto">
          <a:xfrm>
            <a:off x="3970338" y="3441700"/>
            <a:ext cx="977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CC6600"/>
                </a:solidFill>
                <a:latin typeface="Helvetica" charset="0"/>
              </a:rPr>
              <a:t>Molar Mass</a:t>
            </a:r>
            <a:endParaRPr lang="en-US"/>
          </a:p>
        </p:txBody>
      </p:sp>
      <p:sp>
        <p:nvSpPr>
          <p:cNvPr id="79903" name="Rectangle 44"/>
          <p:cNvSpPr>
            <a:spLocks noChangeArrowheads="1"/>
          </p:cNvSpPr>
          <p:nvPr/>
        </p:nvSpPr>
        <p:spPr bwMode="auto">
          <a:xfrm>
            <a:off x="2063750" y="2055813"/>
            <a:ext cx="44132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chemeClr val="accent1"/>
                </a:solidFill>
                <a:latin typeface="Helvetica" charset="0"/>
              </a:rPr>
              <a:t>SA</a:t>
            </a:r>
            <a:endParaRPr lang="en-US" sz="1400"/>
          </a:p>
        </p:txBody>
      </p:sp>
      <p:sp>
        <p:nvSpPr>
          <p:cNvPr id="79904" name="Rectangle 45"/>
          <p:cNvSpPr>
            <a:spLocks noChangeArrowheads="1"/>
          </p:cNvSpPr>
          <p:nvPr/>
        </p:nvSpPr>
        <p:spPr bwMode="auto">
          <a:xfrm>
            <a:off x="5465763" y="2054225"/>
            <a:ext cx="3254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chemeClr val="accent2"/>
                </a:solidFill>
                <a:latin typeface="Helvetica" charset="0"/>
              </a:rPr>
              <a:t>A</a:t>
            </a:r>
            <a:endParaRPr lang="en-US" sz="1400"/>
          </a:p>
        </p:txBody>
      </p:sp>
      <p:sp>
        <p:nvSpPr>
          <p:cNvPr id="47" name="TextBox 46"/>
          <p:cNvSpPr txBox="1">
            <a:spLocks noChangeArrowheads="1"/>
          </p:cNvSpPr>
          <p:nvPr/>
        </p:nvSpPr>
        <p:spPr bwMode="auto">
          <a:xfrm>
            <a:off x="7696200" y="4495800"/>
            <a:ext cx="1143000" cy="8302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dirty="0" smtClean="0">
                <a:solidFill>
                  <a:srgbClr val="CC0066"/>
                </a:solidFill>
              </a:rPr>
              <a:t>???</a:t>
            </a:r>
            <a:endParaRPr lang="en-US" dirty="0">
              <a:solidFill>
                <a:srgbClr val="CC0066"/>
              </a:solidFill>
            </a:endParaRPr>
          </a:p>
          <a:p>
            <a:pPr eaLnBrk="1" hangingPunct="1"/>
            <a:r>
              <a:rPr lang="en-US" dirty="0"/>
              <a:t>aspirin</a:t>
            </a:r>
          </a:p>
        </p:txBody>
      </p:sp>
      <p:pic>
        <p:nvPicPr>
          <p:cNvPr id="79907" name="Picture 17" descr="Screen Shot 2017-11-17 at 12.18.06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4500" y="914400"/>
            <a:ext cx="778510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9908" name="Straight Arrow Connector 42"/>
          <p:cNvCxnSpPr>
            <a:cxnSpLocks noChangeShapeType="1"/>
          </p:cNvCxnSpPr>
          <p:nvPr/>
        </p:nvCxnSpPr>
        <p:spPr bwMode="auto">
          <a:xfrm>
            <a:off x="4572000" y="2971800"/>
            <a:ext cx="5334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2" name="Rectangle 1"/>
          <p:cNvSpPr/>
          <p:nvPr/>
        </p:nvSpPr>
        <p:spPr>
          <a:xfrm>
            <a:off x="374592" y="268069"/>
            <a:ext cx="1835208" cy="646331"/>
          </a:xfrm>
          <a:prstGeom prst="rect">
            <a:avLst/>
          </a:prstGeom>
        </p:spPr>
        <p:txBody>
          <a:bodyPr wrap="none">
            <a:spAutoFit/>
          </a:bodyPr>
          <a:lstStyle/>
          <a:p>
            <a:r>
              <a:rPr lang="en-US" sz="3600" dirty="0" smtClean="0">
                <a:solidFill>
                  <a:srgbClr val="FF0000"/>
                </a:solidFill>
                <a:effectLst>
                  <a:outerShdw blurRad="38100" dist="38100" dir="2700000" algn="tl">
                    <a:srgbClr val="DDDDDD"/>
                  </a:outerShdw>
                </a:effectLst>
              </a:rPr>
              <a:t>TODAY:</a:t>
            </a:r>
            <a:endParaRPr lang="en-US" sz="3600" dirty="0">
              <a:solidFill>
                <a:srgbClr val="FF0000"/>
              </a:solidFill>
            </a:endParaRPr>
          </a:p>
        </p:txBody>
      </p:sp>
      <p:sp>
        <p:nvSpPr>
          <p:cNvPr id="39" name="Rectangle 38"/>
          <p:cNvSpPr/>
          <p:nvPr/>
        </p:nvSpPr>
        <p:spPr>
          <a:xfrm>
            <a:off x="376766" y="3335506"/>
            <a:ext cx="1826141" cy="1015663"/>
          </a:xfrm>
          <a:prstGeom prst="rect">
            <a:avLst/>
          </a:prstGeom>
        </p:spPr>
        <p:txBody>
          <a:bodyPr wrap="none">
            <a:spAutoFit/>
          </a:bodyPr>
          <a:lstStyle/>
          <a:p>
            <a:r>
              <a:rPr lang="en-US" sz="2000" dirty="0" smtClean="0">
                <a:solidFill>
                  <a:srgbClr val="FF0000"/>
                </a:solidFill>
                <a:effectLst>
                  <a:outerShdw blurRad="38100" dist="38100" dir="2700000" algn="tl">
                    <a:srgbClr val="DDDDDD"/>
                  </a:outerShdw>
                </a:effectLst>
              </a:rPr>
              <a:t>Using Mass of </a:t>
            </a:r>
          </a:p>
          <a:p>
            <a:r>
              <a:rPr lang="en-US" sz="2000" dirty="0" smtClean="0">
                <a:solidFill>
                  <a:srgbClr val="FF0000"/>
                </a:solidFill>
                <a:effectLst>
                  <a:outerShdw blurRad="38100" dist="38100" dir="2700000" algn="tl">
                    <a:srgbClr val="DDDDDD"/>
                  </a:outerShdw>
                </a:effectLst>
              </a:rPr>
              <a:t>salicylic acid </a:t>
            </a:r>
          </a:p>
          <a:p>
            <a:r>
              <a:rPr lang="en-US" sz="2000" dirty="0" smtClean="0">
                <a:solidFill>
                  <a:srgbClr val="FF0000"/>
                </a:solidFill>
                <a:effectLst>
                  <a:outerShdw blurRad="38100" dist="38100" dir="2700000" algn="tl">
                    <a:srgbClr val="DDDDDD"/>
                  </a:outerShdw>
                </a:effectLst>
              </a:rPr>
              <a:t>from page 90.</a:t>
            </a:r>
            <a:endParaRPr lang="en-US" sz="2000" dirty="0">
              <a:solidFill>
                <a:srgbClr val="FF0000"/>
              </a:solidFill>
            </a:endParaRPr>
          </a:p>
        </p:txBody>
      </p:sp>
      <p:sp>
        <p:nvSpPr>
          <p:cNvPr id="41" name="TextBox 40"/>
          <p:cNvSpPr txBox="1"/>
          <p:nvPr/>
        </p:nvSpPr>
        <p:spPr>
          <a:xfrm>
            <a:off x="4419600" y="1447800"/>
            <a:ext cx="685800" cy="276999"/>
          </a:xfrm>
          <a:prstGeom prst="rect">
            <a:avLst/>
          </a:prstGeom>
          <a:noFill/>
        </p:spPr>
        <p:txBody>
          <a:bodyPr wrap="square" rtlCol="0">
            <a:spAutoFit/>
          </a:bodyPr>
          <a:lstStyle/>
          <a:p>
            <a:r>
              <a:rPr lang="en-US" sz="1200" dirty="0" smtClean="0"/>
              <a:t>H</a:t>
            </a:r>
            <a:r>
              <a:rPr lang="en-US" sz="1200" baseline="-25000" dirty="0" smtClean="0"/>
              <a:t>3</a:t>
            </a:r>
            <a:r>
              <a:rPr lang="en-US" sz="1200" dirty="0" smtClean="0"/>
              <a:t>PO</a:t>
            </a:r>
            <a:r>
              <a:rPr lang="en-US" sz="1200" baseline="-25000" dirty="0" smtClean="0"/>
              <a:t>4</a:t>
            </a:r>
            <a:endParaRPr lang="en-US" sz="1200" dirty="0"/>
          </a:p>
        </p:txBody>
      </p:sp>
    </p:spTree>
    <p:extLst>
      <p:ext uri="{BB962C8B-B14F-4D97-AF65-F5344CB8AC3E}">
        <p14:creationId xmlns:p14="http://schemas.microsoft.com/office/powerpoint/2010/main" val="12354894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Documents and Settings\smithja\Desktop\zumdahl\ppts\lineart\jpg\ill_03_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524000"/>
            <a:ext cx="5253038" cy="4891088"/>
          </a:xfrm>
          <a:prstGeom prst="rect">
            <a:avLst/>
          </a:prstGeom>
          <a:noFill/>
          <a:ln w="12699">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75779" name="Group 2"/>
          <p:cNvGrpSpPr>
            <a:grpSpLocks/>
          </p:cNvGrpSpPr>
          <p:nvPr/>
        </p:nvGrpSpPr>
        <p:grpSpPr bwMode="auto">
          <a:xfrm>
            <a:off x="990600" y="304800"/>
            <a:ext cx="7770813" cy="1123950"/>
            <a:chOff x="990600" y="304800"/>
            <a:chExt cx="7770813" cy="1123950"/>
          </a:xfrm>
        </p:grpSpPr>
        <p:sp>
          <p:nvSpPr>
            <p:cNvPr id="4" name="Rectangle 2"/>
            <p:cNvSpPr txBox="1">
              <a:spLocks noChangeArrowheads="1"/>
            </p:cNvSpPr>
            <p:nvPr/>
          </p:nvSpPr>
          <p:spPr bwMode="auto">
            <a:xfrm>
              <a:off x="990600" y="304800"/>
              <a:ext cx="7770813" cy="1123950"/>
            </a:xfrm>
            <a:prstGeom prst="rect">
              <a:avLst/>
            </a:prstGeom>
            <a:noFill/>
            <a:ln w="12700">
              <a:noFill/>
              <a:miter lim="800000"/>
              <a:headEnd/>
              <a:tailEnd/>
            </a:ln>
            <a:effectLst/>
          </p:spPr>
          <p:txBody>
            <a:bodyPr lIns="90487" tIns="44450" rIns="90487" bIns="44450" anchor="b"/>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3600" i="1">
                  <a:solidFill>
                    <a:srgbClr val="450045"/>
                  </a:solidFill>
                  <a:effectLst>
                    <a:outerShdw blurRad="38100" dist="38100" dir="2700000" algn="tl">
                      <a:srgbClr val="DDDDDD"/>
                    </a:outerShdw>
                  </a:effectLst>
                  <a:latin typeface="Arial" charset="0"/>
                </a:rPr>
                <a:t>Mass Calculations: 		</a:t>
              </a:r>
              <a:br>
                <a:rPr lang="en-US" sz="3600" i="1">
                  <a:solidFill>
                    <a:srgbClr val="450045"/>
                  </a:solidFill>
                  <a:effectLst>
                    <a:outerShdw blurRad="38100" dist="38100" dir="2700000" algn="tl">
                      <a:srgbClr val="DDDDDD"/>
                    </a:outerShdw>
                  </a:effectLst>
                  <a:latin typeface="Arial" charset="0"/>
                </a:rPr>
              </a:br>
              <a:r>
                <a:rPr lang="en-US" sz="3600" i="1">
                  <a:solidFill>
                    <a:srgbClr val="450045"/>
                  </a:solidFill>
                  <a:effectLst>
                    <a:outerShdw blurRad="38100" dist="38100" dir="2700000" algn="tl">
                      <a:srgbClr val="DDDDDD"/>
                    </a:outerShdw>
                  </a:effectLst>
                  <a:latin typeface="Arial" charset="0"/>
                </a:rPr>
                <a:t>	Reactants       Products</a:t>
              </a:r>
            </a:p>
          </p:txBody>
        </p:sp>
        <p:sp>
          <p:nvSpPr>
            <p:cNvPr id="75781" name="Line 5"/>
            <p:cNvSpPr>
              <a:spLocks noChangeShapeType="1"/>
            </p:cNvSpPr>
            <p:nvPr/>
          </p:nvSpPr>
          <p:spPr bwMode="auto">
            <a:xfrm>
              <a:off x="4800600" y="1143000"/>
              <a:ext cx="628650" cy="0"/>
            </a:xfrm>
            <a:prstGeom prst="line">
              <a:avLst/>
            </a:prstGeom>
            <a:noFill/>
            <a:ln w="12700">
              <a:solidFill>
                <a:srgbClr val="45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Tree>
    <p:extLst>
      <p:ext uri="{BB962C8B-B14F-4D97-AF65-F5344CB8AC3E}">
        <p14:creationId xmlns:p14="http://schemas.microsoft.com/office/powerpoint/2010/main" val="8342683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1143000" y="2286000"/>
            <a:ext cx="7772400" cy="4114800"/>
          </a:xfrm>
          <a:prstGeom prst="rect">
            <a:avLst/>
          </a:prstGeom>
          <a:noFill/>
          <a:ln w="12700">
            <a:noFill/>
            <a:miter lim="800000"/>
            <a:headEnd/>
            <a:tailEnd/>
          </a:ln>
          <a:effectLst/>
        </p:spPr>
        <p:txBody>
          <a:bodyPr lIns="90487" tIns="44450" rIns="90487" bIns="44450"/>
          <a:lstStyle/>
          <a:p>
            <a:pPr marL="342900" indent="-342900">
              <a:spcBef>
                <a:spcPct val="20000"/>
              </a:spcBef>
              <a:buClr>
                <a:schemeClr val="accent1"/>
              </a:buClr>
              <a:buSzPct val="75000"/>
            </a:pPr>
            <a:r>
              <a:rPr lang="en-US" sz="3200" i="1">
                <a:effectLst>
                  <a:outerShdw blurRad="38100" dist="38100" dir="2700000" algn="tl">
                    <a:srgbClr val="DDDDDD"/>
                  </a:outerShdw>
                </a:effectLst>
                <a:latin typeface="Helvetica" charset="0"/>
              </a:rPr>
              <a:t> </a:t>
            </a:r>
          </a:p>
        </p:txBody>
      </p:sp>
      <p:sp>
        <p:nvSpPr>
          <p:cNvPr id="79875" name="Line 12"/>
          <p:cNvSpPr>
            <a:spLocks noChangeShapeType="1"/>
          </p:cNvSpPr>
          <p:nvPr/>
        </p:nvSpPr>
        <p:spPr bwMode="auto">
          <a:xfrm>
            <a:off x="1138238" y="4816475"/>
            <a:ext cx="5451475"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76" name="Rectangle 13"/>
          <p:cNvSpPr>
            <a:spLocks noChangeArrowheads="1"/>
          </p:cNvSpPr>
          <p:nvPr/>
        </p:nvSpPr>
        <p:spPr bwMode="auto">
          <a:xfrm>
            <a:off x="985838" y="4460875"/>
            <a:ext cx="1270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5.0 grams (</a:t>
            </a:r>
            <a:r>
              <a:rPr lang="en-US" sz="1400">
                <a:solidFill>
                  <a:schemeClr val="accent1"/>
                </a:solidFill>
                <a:latin typeface="Helvetica" charset="0"/>
              </a:rPr>
              <a:t>SA</a:t>
            </a:r>
            <a:r>
              <a:rPr lang="en-US" sz="1400">
                <a:solidFill>
                  <a:srgbClr val="000000"/>
                </a:solidFill>
                <a:latin typeface="Helvetica" charset="0"/>
              </a:rPr>
              <a:t>)</a:t>
            </a:r>
          </a:p>
        </p:txBody>
      </p:sp>
      <p:sp>
        <p:nvSpPr>
          <p:cNvPr id="79877" name="Rectangle 14"/>
          <p:cNvSpPr>
            <a:spLocks noChangeArrowheads="1"/>
          </p:cNvSpPr>
          <p:nvPr/>
        </p:nvSpPr>
        <p:spPr bwMode="auto">
          <a:xfrm>
            <a:off x="2513013" y="5062538"/>
            <a:ext cx="9572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1"/>
                </a:solidFill>
                <a:latin typeface="Helvetica" charset="0"/>
              </a:rPr>
              <a:t>SA</a:t>
            </a:r>
            <a:r>
              <a:rPr lang="en-US" sz="1400">
                <a:solidFill>
                  <a:srgbClr val="000000"/>
                </a:solidFill>
                <a:latin typeface="Helvetica" charset="0"/>
              </a:rPr>
              <a:t>)</a:t>
            </a:r>
          </a:p>
        </p:txBody>
      </p:sp>
      <p:sp>
        <p:nvSpPr>
          <p:cNvPr id="79878" name="Rectangle 15"/>
          <p:cNvSpPr>
            <a:spLocks noChangeArrowheads="1"/>
          </p:cNvSpPr>
          <p:nvPr/>
        </p:nvSpPr>
        <p:spPr bwMode="auto">
          <a:xfrm>
            <a:off x="2449513" y="5360988"/>
            <a:ext cx="93503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(Molecular</a:t>
            </a:r>
            <a:endParaRPr lang="en-US"/>
          </a:p>
        </p:txBody>
      </p:sp>
      <p:sp>
        <p:nvSpPr>
          <p:cNvPr id="79879" name="Rectangle 16"/>
          <p:cNvSpPr>
            <a:spLocks noChangeArrowheads="1"/>
          </p:cNvSpPr>
          <p:nvPr/>
        </p:nvSpPr>
        <p:spPr bwMode="auto">
          <a:xfrm>
            <a:off x="2449513" y="5586413"/>
            <a:ext cx="11033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Weight </a:t>
            </a:r>
            <a:r>
              <a:rPr lang="en-US" sz="1400">
                <a:solidFill>
                  <a:schemeClr val="accent1"/>
                </a:solidFill>
                <a:latin typeface="Helvetica" charset="0"/>
              </a:rPr>
              <a:t>SA</a:t>
            </a:r>
            <a:r>
              <a:rPr lang="en-US" sz="1400">
                <a:solidFill>
                  <a:srgbClr val="000000"/>
                </a:solidFill>
                <a:latin typeface="Helvetica" charset="0"/>
              </a:rPr>
              <a:t>)</a:t>
            </a:r>
          </a:p>
        </p:txBody>
      </p:sp>
      <p:sp>
        <p:nvSpPr>
          <p:cNvPr id="79880" name="Line 17"/>
          <p:cNvSpPr>
            <a:spLocks noChangeShapeType="1"/>
          </p:cNvSpPr>
          <p:nvPr/>
        </p:nvSpPr>
        <p:spPr bwMode="auto">
          <a:xfrm>
            <a:off x="2368550" y="3843338"/>
            <a:ext cx="1588"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1" name="Rectangle 18"/>
          <p:cNvSpPr>
            <a:spLocks noChangeArrowheads="1"/>
          </p:cNvSpPr>
          <p:nvPr/>
        </p:nvSpPr>
        <p:spPr bwMode="auto">
          <a:xfrm>
            <a:off x="2563813" y="4448175"/>
            <a:ext cx="887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1 mol (</a:t>
            </a:r>
            <a:r>
              <a:rPr lang="en-US" sz="1400">
                <a:solidFill>
                  <a:schemeClr val="accent1"/>
                </a:solidFill>
                <a:latin typeface="Helvetica" charset="0"/>
              </a:rPr>
              <a:t>SA</a:t>
            </a:r>
            <a:r>
              <a:rPr lang="en-US" sz="1400">
                <a:solidFill>
                  <a:srgbClr val="000000"/>
                </a:solidFill>
                <a:latin typeface="Helvetica" charset="0"/>
              </a:rPr>
              <a:t>)</a:t>
            </a:r>
          </a:p>
        </p:txBody>
      </p:sp>
      <p:sp>
        <p:nvSpPr>
          <p:cNvPr id="79882" name="Rectangle 19"/>
          <p:cNvSpPr>
            <a:spLocks noChangeArrowheads="1"/>
          </p:cNvSpPr>
          <p:nvPr/>
        </p:nvSpPr>
        <p:spPr bwMode="auto">
          <a:xfrm>
            <a:off x="5391150" y="3984625"/>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2"/>
                </a:solidFill>
                <a:latin typeface="Helvetica" charset="0"/>
              </a:rPr>
              <a:t>A</a:t>
            </a:r>
            <a:r>
              <a:rPr lang="en-US" sz="1400">
                <a:solidFill>
                  <a:srgbClr val="000000"/>
                </a:solidFill>
                <a:latin typeface="Helvetica" charset="0"/>
              </a:rPr>
              <a:t>)</a:t>
            </a:r>
          </a:p>
        </p:txBody>
      </p:sp>
      <p:sp>
        <p:nvSpPr>
          <p:cNvPr id="79883" name="Rectangle 20"/>
          <p:cNvSpPr>
            <a:spLocks noChangeArrowheads="1"/>
          </p:cNvSpPr>
          <p:nvPr/>
        </p:nvSpPr>
        <p:spPr bwMode="auto">
          <a:xfrm>
            <a:off x="7178675" y="4718050"/>
            <a:ext cx="4079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a:t>
            </a:r>
            <a:r>
              <a:rPr lang="en-US" sz="1400">
                <a:solidFill>
                  <a:schemeClr val="accent2"/>
                </a:solidFill>
                <a:latin typeface="Helvetica" charset="0"/>
              </a:rPr>
              <a:t>A</a:t>
            </a:r>
            <a:r>
              <a:rPr lang="en-US" sz="1400">
                <a:solidFill>
                  <a:srgbClr val="000000"/>
                </a:solidFill>
                <a:latin typeface="Helvetica" charset="0"/>
              </a:rPr>
              <a:t>)</a:t>
            </a:r>
          </a:p>
        </p:txBody>
      </p:sp>
      <p:sp>
        <p:nvSpPr>
          <p:cNvPr id="79884" name="Rectangle 21"/>
          <p:cNvSpPr>
            <a:spLocks noChangeArrowheads="1"/>
          </p:cNvSpPr>
          <p:nvPr/>
        </p:nvSpPr>
        <p:spPr bwMode="auto">
          <a:xfrm>
            <a:off x="5492750" y="5195888"/>
            <a:ext cx="768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1 mol (</a:t>
            </a:r>
            <a:r>
              <a:rPr lang="en-US" sz="1400">
                <a:solidFill>
                  <a:schemeClr val="accent2"/>
                </a:solidFill>
                <a:latin typeface="Helvetica" charset="0"/>
              </a:rPr>
              <a:t>A</a:t>
            </a:r>
            <a:r>
              <a:rPr lang="en-US" sz="1400">
                <a:solidFill>
                  <a:srgbClr val="000000"/>
                </a:solidFill>
                <a:latin typeface="Helvetica" charset="0"/>
              </a:rPr>
              <a:t>)</a:t>
            </a:r>
          </a:p>
        </p:txBody>
      </p:sp>
      <p:sp>
        <p:nvSpPr>
          <p:cNvPr id="79885" name="Rectangle 22"/>
          <p:cNvSpPr>
            <a:spLocks noChangeArrowheads="1"/>
          </p:cNvSpPr>
          <p:nvPr/>
        </p:nvSpPr>
        <p:spPr bwMode="auto">
          <a:xfrm>
            <a:off x="5391150" y="4284663"/>
            <a:ext cx="93503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(Molecular</a:t>
            </a:r>
            <a:endParaRPr lang="en-US"/>
          </a:p>
        </p:txBody>
      </p:sp>
      <p:sp>
        <p:nvSpPr>
          <p:cNvPr id="79886" name="Rectangle 23"/>
          <p:cNvSpPr>
            <a:spLocks noChangeArrowheads="1"/>
          </p:cNvSpPr>
          <p:nvPr/>
        </p:nvSpPr>
        <p:spPr bwMode="auto">
          <a:xfrm>
            <a:off x="5391150" y="4508500"/>
            <a:ext cx="977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Weight </a:t>
            </a:r>
            <a:r>
              <a:rPr lang="en-US" sz="1400">
                <a:solidFill>
                  <a:schemeClr val="accent2"/>
                </a:solidFill>
                <a:latin typeface="Helvetica" charset="0"/>
              </a:rPr>
              <a:t>A</a:t>
            </a:r>
            <a:r>
              <a:rPr lang="en-US" sz="1400">
                <a:solidFill>
                  <a:srgbClr val="000000"/>
                </a:solidFill>
                <a:latin typeface="Helvetica" charset="0"/>
              </a:rPr>
              <a:t>)</a:t>
            </a:r>
          </a:p>
        </p:txBody>
      </p:sp>
      <p:sp>
        <p:nvSpPr>
          <p:cNvPr id="79887" name="Line 24"/>
          <p:cNvSpPr>
            <a:spLocks noChangeShapeType="1"/>
          </p:cNvSpPr>
          <p:nvPr/>
        </p:nvSpPr>
        <p:spPr bwMode="auto">
          <a:xfrm>
            <a:off x="5156200" y="3843338"/>
            <a:ext cx="1588"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8" name="Line 25"/>
          <p:cNvSpPr>
            <a:spLocks noChangeShapeType="1"/>
          </p:cNvSpPr>
          <p:nvPr/>
        </p:nvSpPr>
        <p:spPr bwMode="auto">
          <a:xfrm>
            <a:off x="3609975" y="3829050"/>
            <a:ext cx="1588" cy="19446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9" name="Line 26"/>
          <p:cNvSpPr>
            <a:spLocks noChangeShapeType="1"/>
          </p:cNvSpPr>
          <p:nvPr/>
        </p:nvSpPr>
        <p:spPr bwMode="auto">
          <a:xfrm>
            <a:off x="6780213" y="4786313"/>
            <a:ext cx="2397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0" name="Line 27"/>
          <p:cNvSpPr>
            <a:spLocks noChangeShapeType="1"/>
          </p:cNvSpPr>
          <p:nvPr/>
        </p:nvSpPr>
        <p:spPr bwMode="auto">
          <a:xfrm>
            <a:off x="6792913" y="4891088"/>
            <a:ext cx="2397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1" name="Rectangle 31"/>
          <p:cNvSpPr>
            <a:spLocks noChangeArrowheads="1"/>
          </p:cNvSpPr>
          <p:nvPr/>
        </p:nvSpPr>
        <p:spPr bwMode="auto">
          <a:xfrm>
            <a:off x="3906838" y="3730625"/>
            <a:ext cx="118268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6005AF"/>
                </a:solidFill>
                <a:latin typeface="Helvetica" charset="0"/>
              </a:rPr>
              <a:t>Stoichiometry</a:t>
            </a:r>
            <a:endParaRPr lang="en-US"/>
          </a:p>
        </p:txBody>
      </p:sp>
      <p:sp>
        <p:nvSpPr>
          <p:cNvPr id="79892" name="Rectangle 32"/>
          <p:cNvSpPr>
            <a:spLocks noChangeArrowheads="1"/>
          </p:cNvSpPr>
          <p:nvPr/>
        </p:nvSpPr>
        <p:spPr bwMode="auto">
          <a:xfrm>
            <a:off x="3957638" y="4460875"/>
            <a:ext cx="7699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1 </a:t>
            </a:r>
            <a:r>
              <a:rPr lang="en-US" sz="1800">
                <a:solidFill>
                  <a:srgbClr val="000000"/>
                </a:solidFill>
                <a:latin typeface="Helvetica" charset="0"/>
              </a:rPr>
              <a:t>mol </a:t>
            </a:r>
            <a:r>
              <a:rPr lang="en-US" sz="1400">
                <a:solidFill>
                  <a:schemeClr val="accent2"/>
                </a:solidFill>
                <a:latin typeface="Helvetica" charset="0"/>
              </a:rPr>
              <a:t>A</a:t>
            </a:r>
            <a:endParaRPr lang="en-US" sz="1400">
              <a:solidFill>
                <a:schemeClr val="accent1"/>
              </a:solidFill>
              <a:latin typeface="Helvetica" charset="0"/>
            </a:endParaRPr>
          </a:p>
        </p:txBody>
      </p:sp>
      <p:sp>
        <p:nvSpPr>
          <p:cNvPr id="79893" name="Rectangle 33"/>
          <p:cNvSpPr>
            <a:spLocks noChangeArrowheads="1"/>
          </p:cNvSpPr>
          <p:nvPr/>
        </p:nvSpPr>
        <p:spPr bwMode="auto">
          <a:xfrm>
            <a:off x="3911600" y="4918075"/>
            <a:ext cx="884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1</a:t>
            </a:r>
            <a:r>
              <a:rPr lang="en-US" sz="1800">
                <a:solidFill>
                  <a:srgbClr val="000000"/>
                </a:solidFill>
                <a:latin typeface="Helvetica" charset="0"/>
              </a:rPr>
              <a:t> mol </a:t>
            </a:r>
            <a:r>
              <a:rPr lang="en-US" sz="1400">
                <a:solidFill>
                  <a:schemeClr val="accent1"/>
                </a:solidFill>
                <a:latin typeface="Helvetica" charset="0"/>
              </a:rPr>
              <a:t>SA</a:t>
            </a:r>
            <a:r>
              <a:rPr lang="en-US" sz="1800">
                <a:solidFill>
                  <a:srgbClr val="000000"/>
                </a:solidFill>
                <a:latin typeface="Helvetica" charset="0"/>
              </a:rPr>
              <a:t> </a:t>
            </a:r>
          </a:p>
        </p:txBody>
      </p:sp>
      <p:sp>
        <p:nvSpPr>
          <p:cNvPr id="79894" name="Oval 34"/>
          <p:cNvSpPr>
            <a:spLocks noChangeArrowheads="1"/>
          </p:cNvSpPr>
          <p:nvPr/>
        </p:nvSpPr>
        <p:spPr bwMode="auto">
          <a:xfrm>
            <a:off x="3881438" y="4052888"/>
            <a:ext cx="990600" cy="1497012"/>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895" name="Rectangle 35"/>
          <p:cNvSpPr>
            <a:spLocks noChangeArrowheads="1"/>
          </p:cNvSpPr>
          <p:nvPr/>
        </p:nvSpPr>
        <p:spPr bwMode="auto">
          <a:xfrm>
            <a:off x="3805238" y="5675313"/>
            <a:ext cx="11334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i="1">
                <a:solidFill>
                  <a:srgbClr val="000000"/>
                </a:solidFill>
                <a:latin typeface="Helvetica" charset="0"/>
              </a:rPr>
              <a:t>"Gatekeeper"</a:t>
            </a:r>
            <a:endParaRPr lang="en-US"/>
          </a:p>
        </p:txBody>
      </p:sp>
      <p:sp>
        <p:nvSpPr>
          <p:cNvPr id="38" name="Rectangle 37"/>
          <p:cNvSpPr/>
          <p:nvPr/>
        </p:nvSpPr>
        <p:spPr>
          <a:xfrm>
            <a:off x="5253038" y="3359150"/>
            <a:ext cx="1828800" cy="584200"/>
          </a:xfrm>
          <a:prstGeom prst="rect">
            <a:avLst/>
          </a:prstGeom>
        </p:spPr>
        <p:txBody>
          <a:bodyPr>
            <a:spAutoFit/>
          </a:bodyPr>
          <a:lstStyle/>
          <a:p>
            <a:pPr algn="ctr"/>
            <a:r>
              <a:rPr lang="en-US" sz="1600">
                <a:solidFill>
                  <a:srgbClr val="000000"/>
                </a:solidFill>
                <a:latin typeface="Arial" charset="0"/>
                <a:cs typeface="Arial" charset="0"/>
              </a:rPr>
              <a:t>C</a:t>
            </a:r>
            <a:r>
              <a:rPr lang="en-US" sz="1600" baseline="-25000">
                <a:solidFill>
                  <a:srgbClr val="000000"/>
                </a:solidFill>
                <a:latin typeface="Arial" charset="0"/>
                <a:cs typeface="Arial" charset="0"/>
              </a:rPr>
              <a:t>9</a:t>
            </a:r>
            <a:r>
              <a:rPr lang="en-US" sz="1600">
                <a:solidFill>
                  <a:srgbClr val="000000"/>
                </a:solidFill>
                <a:latin typeface="Arial" charset="0"/>
                <a:cs typeface="Arial" charset="0"/>
              </a:rPr>
              <a:t>H</a:t>
            </a:r>
            <a:r>
              <a:rPr lang="en-US" sz="1600" baseline="-25000">
                <a:solidFill>
                  <a:srgbClr val="000000"/>
                </a:solidFill>
                <a:latin typeface="Arial" charset="0"/>
                <a:cs typeface="Arial" charset="0"/>
              </a:rPr>
              <a:t>8</a:t>
            </a:r>
            <a:r>
              <a:rPr lang="en-US" sz="1600">
                <a:solidFill>
                  <a:srgbClr val="000000"/>
                </a:solidFill>
                <a:latin typeface="Arial" charset="0"/>
                <a:cs typeface="Arial" charset="0"/>
              </a:rPr>
              <a:t>O</a:t>
            </a:r>
            <a:r>
              <a:rPr lang="en-US" sz="1600" baseline="-25000">
                <a:solidFill>
                  <a:srgbClr val="000000"/>
                </a:solidFill>
                <a:latin typeface="Arial" charset="0"/>
                <a:cs typeface="Arial" charset="0"/>
              </a:rPr>
              <a:t>4</a:t>
            </a:r>
          </a:p>
          <a:p>
            <a:pPr algn="ctr"/>
            <a:r>
              <a:rPr lang="en-US" sz="1600">
                <a:solidFill>
                  <a:srgbClr val="000000"/>
                </a:solidFill>
                <a:latin typeface="Arial" charset="0"/>
                <a:cs typeface="Arial" charset="0"/>
              </a:rPr>
              <a:t>MW = 180.15</a:t>
            </a:r>
          </a:p>
        </p:txBody>
      </p:sp>
      <p:sp>
        <p:nvSpPr>
          <p:cNvPr id="79898" name="Rectangle 38"/>
          <p:cNvSpPr>
            <a:spLocks noChangeArrowheads="1"/>
          </p:cNvSpPr>
          <p:nvPr/>
        </p:nvSpPr>
        <p:spPr bwMode="auto">
          <a:xfrm>
            <a:off x="2509838" y="5832475"/>
            <a:ext cx="2057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a:solidFill>
                  <a:srgbClr val="161616"/>
                </a:solidFill>
                <a:latin typeface="Arial" charset="0"/>
                <a:cs typeface="Arial" charset="0"/>
              </a:rPr>
              <a:t>C</a:t>
            </a:r>
            <a:r>
              <a:rPr lang="en-US" sz="1600" baseline="-25000">
                <a:solidFill>
                  <a:srgbClr val="161616"/>
                </a:solidFill>
                <a:latin typeface="Arial" charset="0"/>
                <a:cs typeface="Arial" charset="0"/>
              </a:rPr>
              <a:t>7</a:t>
            </a:r>
            <a:r>
              <a:rPr lang="en-US" sz="1600">
                <a:solidFill>
                  <a:srgbClr val="161616"/>
                </a:solidFill>
                <a:latin typeface="Arial" charset="0"/>
                <a:cs typeface="Arial" charset="0"/>
              </a:rPr>
              <a:t>H</a:t>
            </a:r>
            <a:r>
              <a:rPr lang="en-US" sz="1600" baseline="-25000">
                <a:solidFill>
                  <a:srgbClr val="161616"/>
                </a:solidFill>
                <a:latin typeface="Arial" charset="0"/>
                <a:cs typeface="Arial" charset="0"/>
              </a:rPr>
              <a:t>6</a:t>
            </a:r>
            <a:r>
              <a:rPr lang="en-US" sz="1600">
                <a:solidFill>
                  <a:srgbClr val="161616"/>
                </a:solidFill>
                <a:latin typeface="Arial" charset="0"/>
                <a:cs typeface="Arial" charset="0"/>
              </a:rPr>
              <a:t>O</a:t>
            </a:r>
            <a:r>
              <a:rPr lang="en-US" sz="1600" baseline="-25000">
                <a:solidFill>
                  <a:srgbClr val="161616"/>
                </a:solidFill>
                <a:latin typeface="Arial" charset="0"/>
                <a:cs typeface="Arial" charset="0"/>
              </a:rPr>
              <a:t>3</a:t>
            </a:r>
            <a:br>
              <a:rPr lang="en-US" sz="1600" baseline="-25000">
                <a:solidFill>
                  <a:srgbClr val="161616"/>
                </a:solidFill>
                <a:latin typeface="Arial" charset="0"/>
                <a:cs typeface="Arial" charset="0"/>
              </a:rPr>
            </a:br>
            <a:r>
              <a:rPr lang="en-US" sz="1600">
                <a:solidFill>
                  <a:srgbClr val="161616"/>
                </a:solidFill>
                <a:latin typeface="Arial" charset="0"/>
                <a:cs typeface="Arial" charset="0"/>
              </a:rPr>
              <a:t>MW = 138.12</a:t>
            </a:r>
            <a:r>
              <a:rPr lang="en-US"/>
              <a:t>	</a:t>
            </a:r>
          </a:p>
        </p:txBody>
      </p:sp>
      <p:sp>
        <p:nvSpPr>
          <p:cNvPr id="79899" name="Rectangle 8"/>
          <p:cNvSpPr>
            <a:spLocks noChangeArrowheads="1"/>
          </p:cNvSpPr>
          <p:nvPr/>
        </p:nvSpPr>
        <p:spPr bwMode="auto">
          <a:xfrm>
            <a:off x="5410200" y="2819400"/>
            <a:ext cx="13112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2"/>
                </a:solidFill>
                <a:latin typeface="Helvetica" charset="0"/>
              </a:rPr>
              <a:t>A</a:t>
            </a:r>
            <a:r>
              <a:rPr lang="en-US" sz="1400">
                <a:solidFill>
                  <a:srgbClr val="000000"/>
                </a:solidFill>
                <a:latin typeface="Helvetica" charset="0"/>
              </a:rPr>
              <a:t>spirin)</a:t>
            </a:r>
            <a:endParaRPr lang="en-US"/>
          </a:p>
        </p:txBody>
      </p:sp>
      <p:sp>
        <p:nvSpPr>
          <p:cNvPr id="79900" name="Rectangle 9"/>
          <p:cNvSpPr>
            <a:spLocks noChangeArrowheads="1"/>
          </p:cNvSpPr>
          <p:nvPr/>
        </p:nvSpPr>
        <p:spPr bwMode="auto">
          <a:xfrm>
            <a:off x="2576513" y="2844800"/>
            <a:ext cx="184308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1"/>
                </a:solidFill>
                <a:latin typeface="Helvetica" charset="0"/>
              </a:rPr>
              <a:t>S</a:t>
            </a:r>
            <a:r>
              <a:rPr lang="en-US" sz="1400">
                <a:solidFill>
                  <a:srgbClr val="000000"/>
                </a:solidFill>
                <a:latin typeface="Helvetica" charset="0"/>
              </a:rPr>
              <a:t>alicylic </a:t>
            </a:r>
            <a:r>
              <a:rPr lang="en-US" sz="1400">
                <a:solidFill>
                  <a:schemeClr val="accent1"/>
                </a:solidFill>
                <a:latin typeface="Helvetica" charset="0"/>
              </a:rPr>
              <a:t>A</a:t>
            </a:r>
            <a:r>
              <a:rPr lang="en-US" sz="1400">
                <a:solidFill>
                  <a:srgbClr val="000000"/>
                </a:solidFill>
                <a:latin typeface="Helvetica" charset="0"/>
              </a:rPr>
              <a:t>cid)</a:t>
            </a:r>
            <a:endParaRPr lang="en-US"/>
          </a:p>
        </p:txBody>
      </p:sp>
      <p:sp>
        <p:nvSpPr>
          <p:cNvPr id="79901" name="Rectangle 28"/>
          <p:cNvSpPr>
            <a:spLocks noChangeArrowheads="1"/>
          </p:cNvSpPr>
          <p:nvPr/>
        </p:nvSpPr>
        <p:spPr bwMode="auto">
          <a:xfrm>
            <a:off x="3978275" y="3213100"/>
            <a:ext cx="5127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8000"/>
                </a:solidFill>
                <a:latin typeface="Helvetica" charset="0"/>
              </a:rPr>
              <a:t>Moles</a:t>
            </a:r>
            <a:endParaRPr lang="en-US"/>
          </a:p>
        </p:txBody>
      </p:sp>
      <p:sp>
        <p:nvSpPr>
          <p:cNvPr id="79902" name="Rectangle 30"/>
          <p:cNvSpPr>
            <a:spLocks noChangeArrowheads="1"/>
          </p:cNvSpPr>
          <p:nvPr/>
        </p:nvSpPr>
        <p:spPr bwMode="auto">
          <a:xfrm>
            <a:off x="3970338" y="3441700"/>
            <a:ext cx="977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CC6600"/>
                </a:solidFill>
                <a:latin typeface="Helvetica" charset="0"/>
              </a:rPr>
              <a:t>Molar Mass</a:t>
            </a:r>
            <a:endParaRPr lang="en-US"/>
          </a:p>
        </p:txBody>
      </p:sp>
      <p:sp>
        <p:nvSpPr>
          <p:cNvPr id="79903" name="Rectangle 44"/>
          <p:cNvSpPr>
            <a:spLocks noChangeArrowheads="1"/>
          </p:cNvSpPr>
          <p:nvPr/>
        </p:nvSpPr>
        <p:spPr bwMode="auto">
          <a:xfrm>
            <a:off x="2063750" y="2055813"/>
            <a:ext cx="44132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chemeClr val="accent1"/>
                </a:solidFill>
                <a:latin typeface="Helvetica" charset="0"/>
              </a:rPr>
              <a:t>SA</a:t>
            </a:r>
            <a:endParaRPr lang="en-US" sz="1400"/>
          </a:p>
        </p:txBody>
      </p:sp>
      <p:sp>
        <p:nvSpPr>
          <p:cNvPr id="79904" name="Rectangle 45"/>
          <p:cNvSpPr>
            <a:spLocks noChangeArrowheads="1"/>
          </p:cNvSpPr>
          <p:nvPr/>
        </p:nvSpPr>
        <p:spPr bwMode="auto">
          <a:xfrm>
            <a:off x="5465763" y="2054225"/>
            <a:ext cx="3254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chemeClr val="accent2"/>
                </a:solidFill>
                <a:latin typeface="Helvetica" charset="0"/>
              </a:rPr>
              <a:t>A</a:t>
            </a:r>
            <a:endParaRPr lang="en-US" sz="1400"/>
          </a:p>
        </p:txBody>
      </p:sp>
      <p:sp>
        <p:nvSpPr>
          <p:cNvPr id="47" name="TextBox 46"/>
          <p:cNvSpPr txBox="1">
            <a:spLocks noChangeArrowheads="1"/>
          </p:cNvSpPr>
          <p:nvPr/>
        </p:nvSpPr>
        <p:spPr bwMode="auto">
          <a:xfrm>
            <a:off x="7696200" y="4495800"/>
            <a:ext cx="1143000" cy="8302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a:solidFill>
                  <a:srgbClr val="CC0066"/>
                </a:solidFill>
              </a:rPr>
              <a:t>6.5 g</a:t>
            </a:r>
          </a:p>
          <a:p>
            <a:pPr eaLnBrk="1" hangingPunct="1"/>
            <a:r>
              <a:rPr lang="en-US"/>
              <a:t>aspirin</a:t>
            </a:r>
          </a:p>
        </p:txBody>
      </p:sp>
      <p:pic>
        <p:nvPicPr>
          <p:cNvPr id="79907" name="Picture 17" descr="Screen Shot 2017-11-17 at 12.18.06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4500" y="914400"/>
            <a:ext cx="778510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9908" name="Straight Arrow Connector 42"/>
          <p:cNvCxnSpPr>
            <a:cxnSpLocks noChangeShapeType="1"/>
          </p:cNvCxnSpPr>
          <p:nvPr/>
        </p:nvCxnSpPr>
        <p:spPr bwMode="auto">
          <a:xfrm>
            <a:off x="4572000" y="2971800"/>
            <a:ext cx="5334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40" name="Rectangle 2"/>
          <p:cNvSpPr txBox="1">
            <a:spLocks noChangeArrowheads="1"/>
          </p:cNvSpPr>
          <p:nvPr/>
        </p:nvSpPr>
        <p:spPr>
          <a:xfrm>
            <a:off x="457200" y="274638"/>
            <a:ext cx="8229600" cy="1143000"/>
          </a:xfrm>
          <a:prstGeom prst="rect">
            <a:avLst/>
          </a:prstGeom>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a:lstStyle>
          <a:p>
            <a:r>
              <a:rPr lang="en-US" dirty="0" smtClean="0">
                <a:effectLst>
                  <a:outerShdw blurRad="38100" dist="38100" dir="2700000" algn="tl">
                    <a:srgbClr val="DDDDDD"/>
                  </a:outerShdw>
                </a:effectLst>
                <a:latin typeface="Times New Roman" charset="0"/>
                <a:ea typeface="ＭＳ Ｐゴシック" charset="0"/>
                <a:cs typeface="ＭＳ Ｐゴシック" charset="0"/>
              </a:rPr>
              <a:t>Example</a:t>
            </a:r>
            <a:endParaRPr lang="en-US" dirty="0">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41" name="TextBox 40"/>
          <p:cNvSpPr txBox="1"/>
          <p:nvPr/>
        </p:nvSpPr>
        <p:spPr>
          <a:xfrm>
            <a:off x="4384675" y="1417638"/>
            <a:ext cx="685800" cy="276999"/>
          </a:xfrm>
          <a:prstGeom prst="rect">
            <a:avLst/>
          </a:prstGeom>
          <a:noFill/>
        </p:spPr>
        <p:txBody>
          <a:bodyPr wrap="square" rtlCol="0">
            <a:spAutoFit/>
          </a:bodyPr>
          <a:lstStyle/>
          <a:p>
            <a:r>
              <a:rPr lang="en-US" sz="1200" dirty="0" smtClean="0"/>
              <a:t>H</a:t>
            </a:r>
            <a:r>
              <a:rPr lang="en-US" sz="1200" baseline="-25000" dirty="0" smtClean="0"/>
              <a:t>3</a:t>
            </a:r>
            <a:r>
              <a:rPr lang="en-US" sz="1200" dirty="0" smtClean="0"/>
              <a:t>PO</a:t>
            </a:r>
            <a:r>
              <a:rPr lang="en-US" sz="1200" baseline="-25000" dirty="0" smtClean="0"/>
              <a:t>4</a:t>
            </a:r>
            <a:endParaRPr lang="en-US" sz="1200" dirty="0"/>
          </a:p>
        </p:txBody>
      </p:sp>
    </p:spTree>
    <p:extLst>
      <p:ext uri="{BB962C8B-B14F-4D97-AF65-F5344CB8AC3E}">
        <p14:creationId xmlns:p14="http://schemas.microsoft.com/office/powerpoint/2010/main" val="1310529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1143000" y="2286000"/>
            <a:ext cx="7772400" cy="4114800"/>
          </a:xfrm>
          <a:prstGeom prst="rect">
            <a:avLst/>
          </a:prstGeom>
          <a:noFill/>
          <a:ln w="12700">
            <a:noFill/>
            <a:miter lim="800000"/>
            <a:headEnd/>
            <a:tailEnd/>
          </a:ln>
          <a:effectLst/>
        </p:spPr>
        <p:txBody>
          <a:bodyPr lIns="90487" tIns="44450" rIns="90487" bIns="44450"/>
          <a:lstStyle/>
          <a:p>
            <a:pPr marL="342900" indent="-342900">
              <a:spcBef>
                <a:spcPct val="20000"/>
              </a:spcBef>
              <a:buClr>
                <a:schemeClr val="accent1"/>
              </a:buClr>
              <a:buSzPct val="75000"/>
            </a:pPr>
            <a:r>
              <a:rPr lang="en-US" sz="3200" i="1">
                <a:effectLst>
                  <a:outerShdw blurRad="38100" dist="38100" dir="2700000" algn="tl">
                    <a:srgbClr val="DDDDDD"/>
                  </a:outerShdw>
                </a:effectLst>
                <a:latin typeface="Helvetica" charset="0"/>
              </a:rPr>
              <a:t> </a:t>
            </a:r>
          </a:p>
        </p:txBody>
      </p:sp>
      <p:sp>
        <p:nvSpPr>
          <p:cNvPr id="79875" name="Line 12"/>
          <p:cNvSpPr>
            <a:spLocks noChangeShapeType="1"/>
          </p:cNvSpPr>
          <p:nvPr/>
        </p:nvSpPr>
        <p:spPr bwMode="auto">
          <a:xfrm>
            <a:off x="1138238" y="4816475"/>
            <a:ext cx="5451475"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76" name="Rectangle 13"/>
          <p:cNvSpPr>
            <a:spLocks noChangeArrowheads="1"/>
          </p:cNvSpPr>
          <p:nvPr/>
        </p:nvSpPr>
        <p:spPr bwMode="auto">
          <a:xfrm>
            <a:off x="985838" y="4460875"/>
            <a:ext cx="10574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dirty="0" smtClean="0">
                <a:solidFill>
                  <a:srgbClr val="000000"/>
                </a:solidFill>
                <a:latin typeface="Helvetica" charset="0"/>
              </a:rPr>
              <a:t>? grams </a:t>
            </a:r>
            <a:r>
              <a:rPr lang="en-US" sz="1400" dirty="0">
                <a:solidFill>
                  <a:srgbClr val="000000"/>
                </a:solidFill>
                <a:latin typeface="Helvetica" charset="0"/>
              </a:rPr>
              <a:t>(</a:t>
            </a:r>
            <a:r>
              <a:rPr lang="en-US" sz="1400" dirty="0">
                <a:solidFill>
                  <a:schemeClr val="accent1"/>
                </a:solidFill>
                <a:latin typeface="Helvetica" charset="0"/>
              </a:rPr>
              <a:t>SA</a:t>
            </a:r>
            <a:r>
              <a:rPr lang="en-US" sz="1400" dirty="0">
                <a:solidFill>
                  <a:srgbClr val="000000"/>
                </a:solidFill>
                <a:latin typeface="Helvetica" charset="0"/>
              </a:rPr>
              <a:t>)</a:t>
            </a:r>
          </a:p>
        </p:txBody>
      </p:sp>
      <p:sp>
        <p:nvSpPr>
          <p:cNvPr id="79877" name="Rectangle 14"/>
          <p:cNvSpPr>
            <a:spLocks noChangeArrowheads="1"/>
          </p:cNvSpPr>
          <p:nvPr/>
        </p:nvSpPr>
        <p:spPr bwMode="auto">
          <a:xfrm>
            <a:off x="2513013" y="5062538"/>
            <a:ext cx="9572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1"/>
                </a:solidFill>
                <a:latin typeface="Helvetica" charset="0"/>
              </a:rPr>
              <a:t>SA</a:t>
            </a:r>
            <a:r>
              <a:rPr lang="en-US" sz="1400">
                <a:solidFill>
                  <a:srgbClr val="000000"/>
                </a:solidFill>
                <a:latin typeface="Helvetica" charset="0"/>
              </a:rPr>
              <a:t>)</a:t>
            </a:r>
          </a:p>
        </p:txBody>
      </p:sp>
      <p:sp>
        <p:nvSpPr>
          <p:cNvPr id="79878" name="Rectangle 15"/>
          <p:cNvSpPr>
            <a:spLocks noChangeArrowheads="1"/>
          </p:cNvSpPr>
          <p:nvPr/>
        </p:nvSpPr>
        <p:spPr bwMode="auto">
          <a:xfrm>
            <a:off x="2449513" y="5360988"/>
            <a:ext cx="93503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(Molecular</a:t>
            </a:r>
            <a:endParaRPr lang="en-US"/>
          </a:p>
        </p:txBody>
      </p:sp>
      <p:sp>
        <p:nvSpPr>
          <p:cNvPr id="79879" name="Rectangle 16"/>
          <p:cNvSpPr>
            <a:spLocks noChangeArrowheads="1"/>
          </p:cNvSpPr>
          <p:nvPr/>
        </p:nvSpPr>
        <p:spPr bwMode="auto">
          <a:xfrm>
            <a:off x="2449513" y="5586413"/>
            <a:ext cx="11033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Weight </a:t>
            </a:r>
            <a:r>
              <a:rPr lang="en-US" sz="1400">
                <a:solidFill>
                  <a:schemeClr val="accent1"/>
                </a:solidFill>
                <a:latin typeface="Helvetica" charset="0"/>
              </a:rPr>
              <a:t>SA</a:t>
            </a:r>
            <a:r>
              <a:rPr lang="en-US" sz="1400">
                <a:solidFill>
                  <a:srgbClr val="000000"/>
                </a:solidFill>
                <a:latin typeface="Helvetica" charset="0"/>
              </a:rPr>
              <a:t>)</a:t>
            </a:r>
          </a:p>
        </p:txBody>
      </p:sp>
      <p:sp>
        <p:nvSpPr>
          <p:cNvPr id="79880" name="Line 17"/>
          <p:cNvSpPr>
            <a:spLocks noChangeShapeType="1"/>
          </p:cNvSpPr>
          <p:nvPr/>
        </p:nvSpPr>
        <p:spPr bwMode="auto">
          <a:xfrm>
            <a:off x="2368550" y="3843338"/>
            <a:ext cx="1588"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1" name="Rectangle 18"/>
          <p:cNvSpPr>
            <a:spLocks noChangeArrowheads="1"/>
          </p:cNvSpPr>
          <p:nvPr/>
        </p:nvSpPr>
        <p:spPr bwMode="auto">
          <a:xfrm>
            <a:off x="2563813" y="4448175"/>
            <a:ext cx="887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1 mol (</a:t>
            </a:r>
            <a:r>
              <a:rPr lang="en-US" sz="1400">
                <a:solidFill>
                  <a:schemeClr val="accent1"/>
                </a:solidFill>
                <a:latin typeface="Helvetica" charset="0"/>
              </a:rPr>
              <a:t>SA</a:t>
            </a:r>
            <a:r>
              <a:rPr lang="en-US" sz="1400">
                <a:solidFill>
                  <a:srgbClr val="000000"/>
                </a:solidFill>
                <a:latin typeface="Helvetica" charset="0"/>
              </a:rPr>
              <a:t>)</a:t>
            </a:r>
          </a:p>
        </p:txBody>
      </p:sp>
      <p:sp>
        <p:nvSpPr>
          <p:cNvPr id="79882" name="Rectangle 19"/>
          <p:cNvSpPr>
            <a:spLocks noChangeArrowheads="1"/>
          </p:cNvSpPr>
          <p:nvPr/>
        </p:nvSpPr>
        <p:spPr bwMode="auto">
          <a:xfrm>
            <a:off x="5391150" y="3984625"/>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2"/>
                </a:solidFill>
                <a:latin typeface="Helvetica" charset="0"/>
              </a:rPr>
              <a:t>A</a:t>
            </a:r>
            <a:r>
              <a:rPr lang="en-US" sz="1400">
                <a:solidFill>
                  <a:srgbClr val="000000"/>
                </a:solidFill>
                <a:latin typeface="Helvetica" charset="0"/>
              </a:rPr>
              <a:t>)</a:t>
            </a:r>
          </a:p>
        </p:txBody>
      </p:sp>
      <p:sp>
        <p:nvSpPr>
          <p:cNvPr id="79883" name="Rectangle 20"/>
          <p:cNvSpPr>
            <a:spLocks noChangeArrowheads="1"/>
          </p:cNvSpPr>
          <p:nvPr/>
        </p:nvSpPr>
        <p:spPr bwMode="auto">
          <a:xfrm>
            <a:off x="7178675" y="4718050"/>
            <a:ext cx="4079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a:t>
            </a:r>
            <a:r>
              <a:rPr lang="en-US" sz="1400">
                <a:solidFill>
                  <a:schemeClr val="accent2"/>
                </a:solidFill>
                <a:latin typeface="Helvetica" charset="0"/>
              </a:rPr>
              <a:t>A</a:t>
            </a:r>
            <a:r>
              <a:rPr lang="en-US" sz="1400">
                <a:solidFill>
                  <a:srgbClr val="000000"/>
                </a:solidFill>
                <a:latin typeface="Helvetica" charset="0"/>
              </a:rPr>
              <a:t>)</a:t>
            </a:r>
          </a:p>
        </p:txBody>
      </p:sp>
      <p:sp>
        <p:nvSpPr>
          <p:cNvPr id="79884" name="Rectangle 21"/>
          <p:cNvSpPr>
            <a:spLocks noChangeArrowheads="1"/>
          </p:cNvSpPr>
          <p:nvPr/>
        </p:nvSpPr>
        <p:spPr bwMode="auto">
          <a:xfrm>
            <a:off x="5492750" y="5195888"/>
            <a:ext cx="768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1 mol (</a:t>
            </a:r>
            <a:r>
              <a:rPr lang="en-US" sz="1400">
                <a:solidFill>
                  <a:schemeClr val="accent2"/>
                </a:solidFill>
                <a:latin typeface="Helvetica" charset="0"/>
              </a:rPr>
              <a:t>A</a:t>
            </a:r>
            <a:r>
              <a:rPr lang="en-US" sz="1400">
                <a:solidFill>
                  <a:srgbClr val="000000"/>
                </a:solidFill>
                <a:latin typeface="Helvetica" charset="0"/>
              </a:rPr>
              <a:t>)</a:t>
            </a:r>
          </a:p>
        </p:txBody>
      </p:sp>
      <p:sp>
        <p:nvSpPr>
          <p:cNvPr id="79885" name="Rectangle 22"/>
          <p:cNvSpPr>
            <a:spLocks noChangeArrowheads="1"/>
          </p:cNvSpPr>
          <p:nvPr/>
        </p:nvSpPr>
        <p:spPr bwMode="auto">
          <a:xfrm>
            <a:off x="5391150" y="4284663"/>
            <a:ext cx="93503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(Molecular</a:t>
            </a:r>
            <a:endParaRPr lang="en-US"/>
          </a:p>
        </p:txBody>
      </p:sp>
      <p:sp>
        <p:nvSpPr>
          <p:cNvPr id="79886" name="Rectangle 23"/>
          <p:cNvSpPr>
            <a:spLocks noChangeArrowheads="1"/>
          </p:cNvSpPr>
          <p:nvPr/>
        </p:nvSpPr>
        <p:spPr bwMode="auto">
          <a:xfrm>
            <a:off x="5391150" y="4508500"/>
            <a:ext cx="977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Weight </a:t>
            </a:r>
            <a:r>
              <a:rPr lang="en-US" sz="1400">
                <a:solidFill>
                  <a:schemeClr val="accent2"/>
                </a:solidFill>
                <a:latin typeface="Helvetica" charset="0"/>
              </a:rPr>
              <a:t>A</a:t>
            </a:r>
            <a:r>
              <a:rPr lang="en-US" sz="1400">
                <a:solidFill>
                  <a:srgbClr val="000000"/>
                </a:solidFill>
                <a:latin typeface="Helvetica" charset="0"/>
              </a:rPr>
              <a:t>)</a:t>
            </a:r>
          </a:p>
        </p:txBody>
      </p:sp>
      <p:sp>
        <p:nvSpPr>
          <p:cNvPr id="79887" name="Line 24"/>
          <p:cNvSpPr>
            <a:spLocks noChangeShapeType="1"/>
          </p:cNvSpPr>
          <p:nvPr/>
        </p:nvSpPr>
        <p:spPr bwMode="auto">
          <a:xfrm>
            <a:off x="5156200" y="3843338"/>
            <a:ext cx="1588"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8" name="Line 25"/>
          <p:cNvSpPr>
            <a:spLocks noChangeShapeType="1"/>
          </p:cNvSpPr>
          <p:nvPr/>
        </p:nvSpPr>
        <p:spPr bwMode="auto">
          <a:xfrm>
            <a:off x="3609975" y="3829050"/>
            <a:ext cx="1588" cy="19446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9" name="Line 26"/>
          <p:cNvSpPr>
            <a:spLocks noChangeShapeType="1"/>
          </p:cNvSpPr>
          <p:nvPr/>
        </p:nvSpPr>
        <p:spPr bwMode="auto">
          <a:xfrm>
            <a:off x="6780213" y="4786313"/>
            <a:ext cx="2397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0" name="Line 27"/>
          <p:cNvSpPr>
            <a:spLocks noChangeShapeType="1"/>
          </p:cNvSpPr>
          <p:nvPr/>
        </p:nvSpPr>
        <p:spPr bwMode="auto">
          <a:xfrm>
            <a:off x="6792913" y="4891088"/>
            <a:ext cx="2397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1" name="Rectangle 31"/>
          <p:cNvSpPr>
            <a:spLocks noChangeArrowheads="1"/>
          </p:cNvSpPr>
          <p:nvPr/>
        </p:nvSpPr>
        <p:spPr bwMode="auto">
          <a:xfrm>
            <a:off x="3906838" y="3730625"/>
            <a:ext cx="118268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6005AF"/>
                </a:solidFill>
                <a:latin typeface="Helvetica" charset="0"/>
              </a:rPr>
              <a:t>Stoichiometry</a:t>
            </a:r>
            <a:endParaRPr lang="en-US"/>
          </a:p>
        </p:txBody>
      </p:sp>
      <p:sp>
        <p:nvSpPr>
          <p:cNvPr id="79892" name="Rectangle 32"/>
          <p:cNvSpPr>
            <a:spLocks noChangeArrowheads="1"/>
          </p:cNvSpPr>
          <p:nvPr/>
        </p:nvSpPr>
        <p:spPr bwMode="auto">
          <a:xfrm>
            <a:off x="3957638" y="4460875"/>
            <a:ext cx="7699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1 </a:t>
            </a:r>
            <a:r>
              <a:rPr lang="en-US" sz="1800">
                <a:solidFill>
                  <a:srgbClr val="000000"/>
                </a:solidFill>
                <a:latin typeface="Helvetica" charset="0"/>
              </a:rPr>
              <a:t>mol </a:t>
            </a:r>
            <a:r>
              <a:rPr lang="en-US" sz="1400">
                <a:solidFill>
                  <a:schemeClr val="accent2"/>
                </a:solidFill>
                <a:latin typeface="Helvetica" charset="0"/>
              </a:rPr>
              <a:t>A</a:t>
            </a:r>
            <a:endParaRPr lang="en-US" sz="1400">
              <a:solidFill>
                <a:schemeClr val="accent1"/>
              </a:solidFill>
              <a:latin typeface="Helvetica" charset="0"/>
            </a:endParaRPr>
          </a:p>
        </p:txBody>
      </p:sp>
      <p:sp>
        <p:nvSpPr>
          <p:cNvPr id="79893" name="Rectangle 33"/>
          <p:cNvSpPr>
            <a:spLocks noChangeArrowheads="1"/>
          </p:cNvSpPr>
          <p:nvPr/>
        </p:nvSpPr>
        <p:spPr bwMode="auto">
          <a:xfrm>
            <a:off x="3911600" y="4918075"/>
            <a:ext cx="884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1</a:t>
            </a:r>
            <a:r>
              <a:rPr lang="en-US" sz="1800">
                <a:solidFill>
                  <a:srgbClr val="000000"/>
                </a:solidFill>
                <a:latin typeface="Helvetica" charset="0"/>
              </a:rPr>
              <a:t> mol </a:t>
            </a:r>
            <a:r>
              <a:rPr lang="en-US" sz="1400">
                <a:solidFill>
                  <a:schemeClr val="accent1"/>
                </a:solidFill>
                <a:latin typeface="Helvetica" charset="0"/>
              </a:rPr>
              <a:t>SA</a:t>
            </a:r>
            <a:r>
              <a:rPr lang="en-US" sz="1800">
                <a:solidFill>
                  <a:srgbClr val="000000"/>
                </a:solidFill>
                <a:latin typeface="Helvetica" charset="0"/>
              </a:rPr>
              <a:t> </a:t>
            </a:r>
          </a:p>
        </p:txBody>
      </p:sp>
      <p:sp>
        <p:nvSpPr>
          <p:cNvPr id="79894" name="Oval 34"/>
          <p:cNvSpPr>
            <a:spLocks noChangeArrowheads="1"/>
          </p:cNvSpPr>
          <p:nvPr/>
        </p:nvSpPr>
        <p:spPr bwMode="auto">
          <a:xfrm>
            <a:off x="3881438" y="4052888"/>
            <a:ext cx="990600" cy="1497012"/>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895" name="Rectangle 35"/>
          <p:cNvSpPr>
            <a:spLocks noChangeArrowheads="1"/>
          </p:cNvSpPr>
          <p:nvPr/>
        </p:nvSpPr>
        <p:spPr bwMode="auto">
          <a:xfrm>
            <a:off x="3805238" y="5675313"/>
            <a:ext cx="11334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i="1">
                <a:solidFill>
                  <a:srgbClr val="000000"/>
                </a:solidFill>
                <a:latin typeface="Helvetica" charset="0"/>
              </a:rPr>
              <a:t>"Gatekeeper"</a:t>
            </a:r>
            <a:endParaRPr lang="en-US"/>
          </a:p>
        </p:txBody>
      </p:sp>
      <p:sp>
        <p:nvSpPr>
          <p:cNvPr id="37" name="Rectangle 2"/>
          <p:cNvSpPr txBox="1">
            <a:spLocks noChangeArrowheads="1"/>
          </p:cNvSpPr>
          <p:nvPr/>
        </p:nvSpPr>
        <p:spPr bwMode="auto">
          <a:xfrm>
            <a:off x="914400" y="304800"/>
            <a:ext cx="7770813" cy="1123950"/>
          </a:xfrm>
          <a:prstGeom prst="rect">
            <a:avLst/>
          </a:prstGeom>
          <a:noFill/>
          <a:ln w="12700">
            <a:noFill/>
            <a:miter lim="800000"/>
            <a:headEnd/>
            <a:tailEnd/>
          </a:ln>
          <a:effectLst/>
        </p:spPr>
        <p:txBody>
          <a:bodyPr lIns="90487" tIns="44450" rIns="90487" bIns="44450" anchor="b"/>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3600" i="1" dirty="0" smtClean="0">
                <a:solidFill>
                  <a:srgbClr val="450045"/>
                </a:solidFill>
                <a:effectLst>
                  <a:outerShdw blurRad="38100" dist="38100" dir="2700000" algn="tl">
                    <a:srgbClr val="DDDDDD"/>
                  </a:outerShdw>
                </a:effectLst>
              </a:rPr>
              <a:t>Calculate Theoretical Yield </a:t>
            </a:r>
            <a:r>
              <a:rPr lang="en-US" sz="3600" i="1" dirty="0">
                <a:solidFill>
                  <a:srgbClr val="450045"/>
                </a:solidFill>
                <a:effectLst>
                  <a:outerShdw blurRad="38100" dist="38100" dir="2700000" algn="tl">
                    <a:srgbClr val="DDDDDD"/>
                  </a:outerShdw>
                </a:effectLst>
              </a:rPr>
              <a:t>		</a:t>
            </a:r>
            <a:br>
              <a:rPr lang="en-US" sz="3600" i="1" dirty="0">
                <a:solidFill>
                  <a:srgbClr val="450045"/>
                </a:solidFill>
                <a:effectLst>
                  <a:outerShdw blurRad="38100" dist="38100" dir="2700000" algn="tl">
                    <a:srgbClr val="DDDDDD"/>
                  </a:outerShdw>
                </a:effectLst>
              </a:rPr>
            </a:br>
            <a:endParaRPr lang="en-US" sz="3600" i="1" dirty="0">
              <a:solidFill>
                <a:srgbClr val="450045"/>
              </a:solidFill>
              <a:effectLst>
                <a:outerShdw blurRad="38100" dist="38100" dir="2700000" algn="tl">
                  <a:srgbClr val="DDDDDD"/>
                </a:outerShdw>
              </a:effectLst>
            </a:endParaRPr>
          </a:p>
        </p:txBody>
      </p:sp>
      <p:sp>
        <p:nvSpPr>
          <p:cNvPr id="38" name="Rectangle 37"/>
          <p:cNvSpPr/>
          <p:nvPr/>
        </p:nvSpPr>
        <p:spPr>
          <a:xfrm>
            <a:off x="5253038" y="3359150"/>
            <a:ext cx="1828800" cy="584200"/>
          </a:xfrm>
          <a:prstGeom prst="rect">
            <a:avLst/>
          </a:prstGeom>
        </p:spPr>
        <p:txBody>
          <a:bodyPr>
            <a:spAutoFit/>
          </a:bodyPr>
          <a:lstStyle/>
          <a:p>
            <a:pPr algn="ctr"/>
            <a:r>
              <a:rPr lang="en-US" sz="1600">
                <a:solidFill>
                  <a:srgbClr val="000000"/>
                </a:solidFill>
                <a:latin typeface="Arial" charset="0"/>
                <a:cs typeface="Arial" charset="0"/>
              </a:rPr>
              <a:t>C</a:t>
            </a:r>
            <a:r>
              <a:rPr lang="en-US" sz="1600" baseline="-25000">
                <a:solidFill>
                  <a:srgbClr val="000000"/>
                </a:solidFill>
                <a:latin typeface="Arial" charset="0"/>
                <a:cs typeface="Arial" charset="0"/>
              </a:rPr>
              <a:t>9</a:t>
            </a:r>
            <a:r>
              <a:rPr lang="en-US" sz="1600">
                <a:solidFill>
                  <a:srgbClr val="000000"/>
                </a:solidFill>
                <a:latin typeface="Arial" charset="0"/>
                <a:cs typeface="Arial" charset="0"/>
              </a:rPr>
              <a:t>H</a:t>
            </a:r>
            <a:r>
              <a:rPr lang="en-US" sz="1600" baseline="-25000">
                <a:solidFill>
                  <a:srgbClr val="000000"/>
                </a:solidFill>
                <a:latin typeface="Arial" charset="0"/>
                <a:cs typeface="Arial" charset="0"/>
              </a:rPr>
              <a:t>8</a:t>
            </a:r>
            <a:r>
              <a:rPr lang="en-US" sz="1600">
                <a:solidFill>
                  <a:srgbClr val="000000"/>
                </a:solidFill>
                <a:latin typeface="Arial" charset="0"/>
                <a:cs typeface="Arial" charset="0"/>
              </a:rPr>
              <a:t>O</a:t>
            </a:r>
            <a:r>
              <a:rPr lang="en-US" sz="1600" baseline="-25000">
                <a:solidFill>
                  <a:srgbClr val="000000"/>
                </a:solidFill>
                <a:latin typeface="Arial" charset="0"/>
                <a:cs typeface="Arial" charset="0"/>
              </a:rPr>
              <a:t>4</a:t>
            </a:r>
          </a:p>
          <a:p>
            <a:pPr algn="ctr"/>
            <a:r>
              <a:rPr lang="en-US" sz="1600">
                <a:solidFill>
                  <a:srgbClr val="000000"/>
                </a:solidFill>
                <a:latin typeface="Arial" charset="0"/>
                <a:cs typeface="Arial" charset="0"/>
              </a:rPr>
              <a:t>MW = 180.15</a:t>
            </a:r>
          </a:p>
        </p:txBody>
      </p:sp>
      <p:sp>
        <p:nvSpPr>
          <p:cNvPr id="79898" name="Rectangle 38"/>
          <p:cNvSpPr>
            <a:spLocks noChangeArrowheads="1"/>
          </p:cNvSpPr>
          <p:nvPr/>
        </p:nvSpPr>
        <p:spPr bwMode="auto">
          <a:xfrm>
            <a:off x="2509838" y="5832475"/>
            <a:ext cx="2057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a:solidFill>
                  <a:srgbClr val="161616"/>
                </a:solidFill>
                <a:latin typeface="Arial" charset="0"/>
                <a:cs typeface="Arial" charset="0"/>
              </a:rPr>
              <a:t>C</a:t>
            </a:r>
            <a:r>
              <a:rPr lang="en-US" sz="1600" baseline="-25000">
                <a:solidFill>
                  <a:srgbClr val="161616"/>
                </a:solidFill>
                <a:latin typeface="Arial" charset="0"/>
                <a:cs typeface="Arial" charset="0"/>
              </a:rPr>
              <a:t>7</a:t>
            </a:r>
            <a:r>
              <a:rPr lang="en-US" sz="1600">
                <a:solidFill>
                  <a:srgbClr val="161616"/>
                </a:solidFill>
                <a:latin typeface="Arial" charset="0"/>
                <a:cs typeface="Arial" charset="0"/>
              </a:rPr>
              <a:t>H</a:t>
            </a:r>
            <a:r>
              <a:rPr lang="en-US" sz="1600" baseline="-25000">
                <a:solidFill>
                  <a:srgbClr val="161616"/>
                </a:solidFill>
                <a:latin typeface="Arial" charset="0"/>
                <a:cs typeface="Arial" charset="0"/>
              </a:rPr>
              <a:t>6</a:t>
            </a:r>
            <a:r>
              <a:rPr lang="en-US" sz="1600">
                <a:solidFill>
                  <a:srgbClr val="161616"/>
                </a:solidFill>
                <a:latin typeface="Arial" charset="0"/>
                <a:cs typeface="Arial" charset="0"/>
              </a:rPr>
              <a:t>O</a:t>
            </a:r>
            <a:r>
              <a:rPr lang="en-US" sz="1600" baseline="-25000">
                <a:solidFill>
                  <a:srgbClr val="161616"/>
                </a:solidFill>
                <a:latin typeface="Arial" charset="0"/>
                <a:cs typeface="Arial" charset="0"/>
              </a:rPr>
              <a:t>3</a:t>
            </a:r>
            <a:br>
              <a:rPr lang="en-US" sz="1600" baseline="-25000">
                <a:solidFill>
                  <a:srgbClr val="161616"/>
                </a:solidFill>
                <a:latin typeface="Arial" charset="0"/>
                <a:cs typeface="Arial" charset="0"/>
              </a:rPr>
            </a:br>
            <a:r>
              <a:rPr lang="en-US" sz="1600">
                <a:solidFill>
                  <a:srgbClr val="161616"/>
                </a:solidFill>
                <a:latin typeface="Arial" charset="0"/>
                <a:cs typeface="Arial" charset="0"/>
              </a:rPr>
              <a:t>MW = 138.12</a:t>
            </a:r>
            <a:r>
              <a:rPr lang="en-US"/>
              <a:t>	</a:t>
            </a:r>
          </a:p>
        </p:txBody>
      </p:sp>
      <p:sp>
        <p:nvSpPr>
          <p:cNvPr id="79899" name="Rectangle 8"/>
          <p:cNvSpPr>
            <a:spLocks noChangeArrowheads="1"/>
          </p:cNvSpPr>
          <p:nvPr/>
        </p:nvSpPr>
        <p:spPr bwMode="auto">
          <a:xfrm>
            <a:off x="5410200" y="2819400"/>
            <a:ext cx="13112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2"/>
                </a:solidFill>
                <a:latin typeface="Helvetica" charset="0"/>
              </a:rPr>
              <a:t>A</a:t>
            </a:r>
            <a:r>
              <a:rPr lang="en-US" sz="1400">
                <a:solidFill>
                  <a:srgbClr val="000000"/>
                </a:solidFill>
                <a:latin typeface="Helvetica" charset="0"/>
              </a:rPr>
              <a:t>spirin)</a:t>
            </a:r>
            <a:endParaRPr lang="en-US"/>
          </a:p>
        </p:txBody>
      </p:sp>
      <p:sp>
        <p:nvSpPr>
          <p:cNvPr id="79900" name="Rectangle 9"/>
          <p:cNvSpPr>
            <a:spLocks noChangeArrowheads="1"/>
          </p:cNvSpPr>
          <p:nvPr/>
        </p:nvSpPr>
        <p:spPr bwMode="auto">
          <a:xfrm>
            <a:off x="2576513" y="2844800"/>
            <a:ext cx="184308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1"/>
                </a:solidFill>
                <a:latin typeface="Helvetica" charset="0"/>
              </a:rPr>
              <a:t>S</a:t>
            </a:r>
            <a:r>
              <a:rPr lang="en-US" sz="1400">
                <a:solidFill>
                  <a:srgbClr val="000000"/>
                </a:solidFill>
                <a:latin typeface="Helvetica" charset="0"/>
              </a:rPr>
              <a:t>alicylic </a:t>
            </a:r>
            <a:r>
              <a:rPr lang="en-US" sz="1400">
                <a:solidFill>
                  <a:schemeClr val="accent1"/>
                </a:solidFill>
                <a:latin typeface="Helvetica" charset="0"/>
              </a:rPr>
              <a:t>A</a:t>
            </a:r>
            <a:r>
              <a:rPr lang="en-US" sz="1400">
                <a:solidFill>
                  <a:srgbClr val="000000"/>
                </a:solidFill>
                <a:latin typeface="Helvetica" charset="0"/>
              </a:rPr>
              <a:t>cid)</a:t>
            </a:r>
            <a:endParaRPr lang="en-US"/>
          </a:p>
        </p:txBody>
      </p:sp>
      <p:sp>
        <p:nvSpPr>
          <p:cNvPr id="79901" name="Rectangle 28"/>
          <p:cNvSpPr>
            <a:spLocks noChangeArrowheads="1"/>
          </p:cNvSpPr>
          <p:nvPr/>
        </p:nvSpPr>
        <p:spPr bwMode="auto">
          <a:xfrm>
            <a:off x="3978275" y="3213100"/>
            <a:ext cx="5127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8000"/>
                </a:solidFill>
                <a:latin typeface="Helvetica" charset="0"/>
              </a:rPr>
              <a:t>Moles</a:t>
            </a:r>
            <a:endParaRPr lang="en-US"/>
          </a:p>
        </p:txBody>
      </p:sp>
      <p:sp>
        <p:nvSpPr>
          <p:cNvPr id="79902" name="Rectangle 30"/>
          <p:cNvSpPr>
            <a:spLocks noChangeArrowheads="1"/>
          </p:cNvSpPr>
          <p:nvPr/>
        </p:nvSpPr>
        <p:spPr bwMode="auto">
          <a:xfrm>
            <a:off x="3970338" y="3441700"/>
            <a:ext cx="977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CC6600"/>
                </a:solidFill>
                <a:latin typeface="Helvetica" charset="0"/>
              </a:rPr>
              <a:t>Molar Mass</a:t>
            </a:r>
            <a:endParaRPr lang="en-US"/>
          </a:p>
        </p:txBody>
      </p:sp>
      <p:sp>
        <p:nvSpPr>
          <p:cNvPr id="79903" name="Rectangle 44"/>
          <p:cNvSpPr>
            <a:spLocks noChangeArrowheads="1"/>
          </p:cNvSpPr>
          <p:nvPr/>
        </p:nvSpPr>
        <p:spPr bwMode="auto">
          <a:xfrm>
            <a:off x="2063750" y="2055813"/>
            <a:ext cx="44132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chemeClr val="accent1"/>
                </a:solidFill>
                <a:latin typeface="Helvetica" charset="0"/>
              </a:rPr>
              <a:t>SA</a:t>
            </a:r>
            <a:endParaRPr lang="en-US" sz="1400"/>
          </a:p>
        </p:txBody>
      </p:sp>
      <p:sp>
        <p:nvSpPr>
          <p:cNvPr id="79904" name="Rectangle 45"/>
          <p:cNvSpPr>
            <a:spLocks noChangeArrowheads="1"/>
          </p:cNvSpPr>
          <p:nvPr/>
        </p:nvSpPr>
        <p:spPr bwMode="auto">
          <a:xfrm>
            <a:off x="5465763" y="2054225"/>
            <a:ext cx="3254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chemeClr val="accent2"/>
                </a:solidFill>
                <a:latin typeface="Helvetica" charset="0"/>
              </a:rPr>
              <a:t>A</a:t>
            </a:r>
            <a:endParaRPr lang="en-US" sz="1400"/>
          </a:p>
        </p:txBody>
      </p:sp>
      <p:sp>
        <p:nvSpPr>
          <p:cNvPr id="47" name="TextBox 46"/>
          <p:cNvSpPr txBox="1">
            <a:spLocks noChangeArrowheads="1"/>
          </p:cNvSpPr>
          <p:nvPr/>
        </p:nvSpPr>
        <p:spPr bwMode="auto">
          <a:xfrm>
            <a:off x="7696200" y="4495800"/>
            <a:ext cx="1143000" cy="8302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dirty="0" smtClean="0">
                <a:solidFill>
                  <a:srgbClr val="CC0066"/>
                </a:solidFill>
              </a:rPr>
              <a:t>???</a:t>
            </a:r>
            <a:endParaRPr lang="en-US" dirty="0">
              <a:solidFill>
                <a:srgbClr val="CC0066"/>
              </a:solidFill>
            </a:endParaRPr>
          </a:p>
          <a:p>
            <a:pPr eaLnBrk="1" hangingPunct="1"/>
            <a:r>
              <a:rPr lang="en-US" dirty="0"/>
              <a:t>aspirin</a:t>
            </a:r>
          </a:p>
        </p:txBody>
      </p:sp>
      <p:pic>
        <p:nvPicPr>
          <p:cNvPr id="79907" name="Picture 17" descr="Screen Shot 2017-11-17 at 12.18.06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4500" y="914400"/>
            <a:ext cx="778510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9908" name="Straight Arrow Connector 42"/>
          <p:cNvCxnSpPr>
            <a:cxnSpLocks noChangeShapeType="1"/>
          </p:cNvCxnSpPr>
          <p:nvPr/>
        </p:nvCxnSpPr>
        <p:spPr bwMode="auto">
          <a:xfrm>
            <a:off x="4572000" y="2971800"/>
            <a:ext cx="5334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2" name="Rectangle 1"/>
          <p:cNvSpPr/>
          <p:nvPr/>
        </p:nvSpPr>
        <p:spPr>
          <a:xfrm>
            <a:off x="374592" y="268069"/>
            <a:ext cx="1835208" cy="646331"/>
          </a:xfrm>
          <a:prstGeom prst="rect">
            <a:avLst/>
          </a:prstGeom>
        </p:spPr>
        <p:txBody>
          <a:bodyPr wrap="none">
            <a:spAutoFit/>
          </a:bodyPr>
          <a:lstStyle/>
          <a:p>
            <a:r>
              <a:rPr lang="en-US" sz="3600" dirty="0" smtClean="0">
                <a:solidFill>
                  <a:srgbClr val="FF0000"/>
                </a:solidFill>
                <a:effectLst>
                  <a:outerShdw blurRad="38100" dist="38100" dir="2700000" algn="tl">
                    <a:srgbClr val="DDDDDD"/>
                  </a:outerShdw>
                </a:effectLst>
              </a:rPr>
              <a:t>TODAY:</a:t>
            </a:r>
            <a:endParaRPr lang="en-US" sz="3600" dirty="0">
              <a:solidFill>
                <a:srgbClr val="FF0000"/>
              </a:solidFill>
            </a:endParaRPr>
          </a:p>
        </p:txBody>
      </p:sp>
      <p:sp>
        <p:nvSpPr>
          <p:cNvPr id="39" name="Rectangle 38"/>
          <p:cNvSpPr/>
          <p:nvPr/>
        </p:nvSpPr>
        <p:spPr>
          <a:xfrm>
            <a:off x="376766" y="3335506"/>
            <a:ext cx="2403222" cy="1015663"/>
          </a:xfrm>
          <a:prstGeom prst="rect">
            <a:avLst/>
          </a:prstGeom>
        </p:spPr>
        <p:txBody>
          <a:bodyPr wrap="none">
            <a:spAutoFit/>
          </a:bodyPr>
          <a:lstStyle/>
          <a:p>
            <a:r>
              <a:rPr lang="en-US" sz="2000" dirty="0" smtClean="0">
                <a:solidFill>
                  <a:srgbClr val="FF0000"/>
                </a:solidFill>
                <a:effectLst>
                  <a:outerShdw blurRad="38100" dist="38100" dir="2700000" algn="tl">
                    <a:srgbClr val="DDDDDD"/>
                  </a:outerShdw>
                </a:effectLst>
              </a:rPr>
              <a:t>Using your mass of </a:t>
            </a:r>
          </a:p>
          <a:p>
            <a:r>
              <a:rPr lang="en-US" sz="2000" dirty="0" smtClean="0">
                <a:solidFill>
                  <a:srgbClr val="FF0000"/>
                </a:solidFill>
                <a:effectLst>
                  <a:outerShdw blurRad="38100" dist="38100" dir="2700000" algn="tl">
                    <a:srgbClr val="DDDDDD"/>
                  </a:outerShdw>
                </a:effectLst>
              </a:rPr>
              <a:t>salicylic acid </a:t>
            </a:r>
          </a:p>
          <a:p>
            <a:r>
              <a:rPr lang="en-US" sz="2000" dirty="0" smtClean="0">
                <a:solidFill>
                  <a:srgbClr val="FF0000"/>
                </a:solidFill>
                <a:effectLst>
                  <a:outerShdw blurRad="38100" dist="38100" dir="2700000" algn="tl">
                    <a:srgbClr val="DDDDDD"/>
                  </a:outerShdw>
                </a:effectLst>
              </a:rPr>
              <a:t>from page 90.</a:t>
            </a:r>
            <a:endParaRPr lang="en-US" sz="2000" dirty="0">
              <a:solidFill>
                <a:srgbClr val="FF0000"/>
              </a:solidFill>
            </a:endParaRPr>
          </a:p>
        </p:txBody>
      </p:sp>
      <p:sp>
        <p:nvSpPr>
          <p:cNvPr id="40" name="Rectangle 39"/>
          <p:cNvSpPr/>
          <p:nvPr/>
        </p:nvSpPr>
        <p:spPr>
          <a:xfrm>
            <a:off x="5791200" y="5458361"/>
            <a:ext cx="3124200" cy="1323439"/>
          </a:xfrm>
          <a:prstGeom prst="rect">
            <a:avLst/>
          </a:prstGeom>
        </p:spPr>
        <p:txBody>
          <a:bodyPr wrap="square">
            <a:spAutoFit/>
          </a:bodyPr>
          <a:lstStyle/>
          <a:p>
            <a:r>
              <a:rPr lang="en-US" sz="2000" dirty="0" smtClean="0">
                <a:solidFill>
                  <a:srgbClr val="FF0000"/>
                </a:solidFill>
                <a:effectLst>
                  <a:outerShdw blurRad="38100" dist="38100" dir="2700000" algn="tl">
                    <a:srgbClr val="DDDDDD"/>
                  </a:outerShdw>
                </a:effectLst>
              </a:rPr>
              <a:t>Show clearly labeled calculation with units &amp; correct </a:t>
            </a:r>
            <a:r>
              <a:rPr lang="en-US" sz="2000" dirty="0" err="1" smtClean="0">
                <a:solidFill>
                  <a:srgbClr val="FF0000"/>
                </a:solidFill>
                <a:effectLst>
                  <a:outerShdw blurRad="38100" dist="38100" dir="2700000" algn="tl">
                    <a:srgbClr val="DDDDDD"/>
                  </a:outerShdw>
                </a:effectLst>
              </a:rPr>
              <a:t>s.f</a:t>
            </a:r>
            <a:r>
              <a:rPr lang="en-US" sz="2000" dirty="0" smtClean="0">
                <a:solidFill>
                  <a:srgbClr val="FF0000"/>
                </a:solidFill>
                <a:effectLst>
                  <a:outerShdw blurRad="38100" dist="38100" dir="2700000" algn="tl">
                    <a:srgbClr val="DDDDDD"/>
                  </a:outerShdw>
                </a:effectLst>
              </a:rPr>
              <a:t> ; Have pg. 90 signed before leaving lab.</a:t>
            </a:r>
            <a:endParaRPr lang="en-US" sz="2000" dirty="0">
              <a:solidFill>
                <a:srgbClr val="FF0000"/>
              </a:solidFill>
            </a:endParaRPr>
          </a:p>
        </p:txBody>
      </p:sp>
      <p:sp>
        <p:nvSpPr>
          <p:cNvPr id="41" name="TextBox 40"/>
          <p:cNvSpPr txBox="1"/>
          <p:nvPr/>
        </p:nvSpPr>
        <p:spPr>
          <a:xfrm>
            <a:off x="4419600" y="1447800"/>
            <a:ext cx="685800" cy="276999"/>
          </a:xfrm>
          <a:prstGeom prst="rect">
            <a:avLst/>
          </a:prstGeom>
          <a:noFill/>
        </p:spPr>
        <p:txBody>
          <a:bodyPr wrap="square" rtlCol="0">
            <a:spAutoFit/>
          </a:bodyPr>
          <a:lstStyle/>
          <a:p>
            <a:r>
              <a:rPr lang="en-US" sz="1200" dirty="0" smtClean="0"/>
              <a:t>H</a:t>
            </a:r>
            <a:r>
              <a:rPr lang="en-US" sz="1200" baseline="-25000" dirty="0" smtClean="0"/>
              <a:t>3</a:t>
            </a:r>
            <a:r>
              <a:rPr lang="en-US" sz="1200" dirty="0" smtClean="0"/>
              <a:t>PO</a:t>
            </a:r>
            <a:r>
              <a:rPr lang="en-US" sz="1200" baseline="-25000" dirty="0" smtClean="0"/>
              <a:t>4</a:t>
            </a:r>
            <a:endParaRPr lang="en-US" sz="1200" dirty="0"/>
          </a:p>
        </p:txBody>
      </p:sp>
    </p:spTree>
    <p:extLst>
      <p:ext uri="{BB962C8B-B14F-4D97-AF65-F5344CB8AC3E}">
        <p14:creationId xmlns:p14="http://schemas.microsoft.com/office/powerpoint/2010/main" val="41933854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2" name="Rectangle 2"/>
          <p:cNvSpPr>
            <a:spLocks noGrp="1" noChangeArrowheads="1"/>
          </p:cNvSpPr>
          <p:nvPr>
            <p:ph type="title"/>
          </p:nvPr>
        </p:nvSpPr>
        <p:spPr/>
        <p:txBody>
          <a:bodyPr/>
          <a:lstStyle/>
          <a:p>
            <a:r>
              <a:rPr lang="en-US">
                <a:effectLst>
                  <a:outerShdw blurRad="38100" dist="38100" dir="2700000" algn="tl">
                    <a:srgbClr val="DDDDDD"/>
                  </a:outerShdw>
                </a:effectLst>
                <a:latin typeface="Times New Roman" charset="0"/>
                <a:ea typeface="ＭＳ Ｐゴシック" charset="0"/>
                <a:cs typeface="ＭＳ Ｐゴシック" charset="0"/>
              </a:rPr>
              <a:t>Percent Yield</a:t>
            </a:r>
          </a:p>
        </p:txBody>
      </p:sp>
      <p:sp>
        <p:nvSpPr>
          <p:cNvPr id="80901" name="Rectangle 3"/>
          <p:cNvSpPr>
            <a:spLocks noGrp="1" noChangeArrowheads="1"/>
          </p:cNvSpPr>
          <p:nvPr>
            <p:ph type="body" idx="1"/>
          </p:nvPr>
        </p:nvSpPr>
        <p:spPr>
          <a:xfrm>
            <a:off x="914400" y="1219200"/>
            <a:ext cx="7302500" cy="1828800"/>
          </a:xfrm>
        </p:spPr>
        <p:txBody>
          <a:bodyPr/>
          <a:lstStyle/>
          <a:p>
            <a:pPr>
              <a:buClr>
                <a:schemeClr val="tx1"/>
              </a:buClr>
              <a:buFont typeface="Monotype Sorts" charset="0"/>
              <a:buChar char=""/>
            </a:pPr>
            <a:r>
              <a:rPr lang="en-US" dirty="0" smtClean="0">
                <a:latin typeface="Times New Roman" charset="0"/>
                <a:ea typeface="ＭＳ Ｐゴシック" charset="0"/>
                <a:cs typeface="ＭＳ Ｐゴシック" charset="0"/>
              </a:rPr>
              <a:t> In </a:t>
            </a:r>
            <a:r>
              <a:rPr lang="en-US" dirty="0">
                <a:latin typeface="Times New Roman" charset="0"/>
                <a:ea typeface="ＭＳ Ｐゴシック" charset="0"/>
                <a:cs typeface="ＭＳ Ｐゴシック" charset="0"/>
              </a:rPr>
              <a:t>synthesis as in any experiment, it is very difficult and at most times impossible to be perfect. Therefore the actual yield (g) is measured  and compared to the theoretical calculated yield (g). This is the percent yield:</a:t>
            </a:r>
            <a:r>
              <a:rPr lang="en-US" sz="2400" dirty="0">
                <a:latin typeface="Times New Roman" charset="0"/>
                <a:ea typeface="ＭＳ Ｐゴシック" charset="0"/>
                <a:cs typeface="ＭＳ Ｐゴシック" charset="0"/>
              </a:rPr>
              <a:t>					</a:t>
            </a:r>
          </a:p>
          <a:p>
            <a:pPr>
              <a:buClr>
                <a:schemeClr val="tx1"/>
              </a:buClr>
              <a:buFont typeface="Monotype Sorts" charset="0"/>
              <a:buChar char=""/>
            </a:pPr>
            <a:r>
              <a:rPr lang="en-US" dirty="0" smtClean="0">
                <a:latin typeface="Times New Roman" charset="0"/>
                <a:ea typeface="ＭＳ Ｐゴシック" charset="0"/>
                <a:cs typeface="ＭＳ Ｐゴシック" charset="0"/>
              </a:rPr>
              <a:t> % </a:t>
            </a:r>
            <a:r>
              <a:rPr lang="en-US" dirty="0">
                <a:latin typeface="Times New Roman" charset="0"/>
                <a:ea typeface="ＭＳ Ｐゴシック" charset="0"/>
                <a:cs typeface="ＭＳ Ｐゴシック" charset="0"/>
              </a:rPr>
              <a:t>Yield = actual (g) / theoretical (g) x 100</a:t>
            </a:r>
          </a:p>
          <a:p>
            <a:pPr>
              <a:buFontTx/>
              <a:buNone/>
            </a:pPr>
            <a:endParaRPr lang="en-US" sz="1200" dirty="0">
              <a:latin typeface="Times New Roman" charset="0"/>
              <a:ea typeface="ＭＳ Ｐゴシック" charset="0"/>
              <a:cs typeface="ＭＳ Ｐゴシック" charset="0"/>
            </a:endParaRPr>
          </a:p>
        </p:txBody>
      </p:sp>
      <p:graphicFrame>
        <p:nvGraphicFramePr>
          <p:cNvPr id="80898" name="Object 2"/>
          <p:cNvGraphicFramePr>
            <a:graphicFrameLocks/>
          </p:cNvGraphicFramePr>
          <p:nvPr>
            <p:extLst>
              <p:ext uri="{D42A27DB-BD31-4B8C-83A1-F6EECF244321}">
                <p14:modId xmlns:p14="http://schemas.microsoft.com/office/powerpoint/2010/main" val="335972259"/>
              </p:ext>
            </p:extLst>
          </p:nvPr>
        </p:nvGraphicFramePr>
        <p:xfrm>
          <a:off x="7479811" y="5181600"/>
          <a:ext cx="1422400" cy="1460500"/>
        </p:xfrm>
        <a:graphic>
          <a:graphicData uri="http://schemas.openxmlformats.org/presentationml/2006/ole">
            <mc:AlternateContent xmlns:mc="http://schemas.openxmlformats.org/markup-compatibility/2006">
              <mc:Choice xmlns:v="urn:schemas-microsoft-com:vml" Requires="v">
                <p:oleObj spid="_x0000_s100415" r:id="rId4" imgW="1422400" imgH="1460500" progId="">
                  <p:embed/>
                </p:oleObj>
              </mc:Choice>
              <mc:Fallback>
                <p:oleObj r:id="rId4" imgW="1422400" imgH="146050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9811" y="5181600"/>
                        <a:ext cx="1422400" cy="146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80899" name="Object 3"/>
          <p:cNvGraphicFramePr>
            <a:graphicFrameLocks/>
          </p:cNvGraphicFramePr>
          <p:nvPr/>
        </p:nvGraphicFramePr>
        <p:xfrm>
          <a:off x="1104900" y="1752600"/>
          <a:ext cx="241300" cy="190500"/>
        </p:xfrm>
        <a:graphic>
          <a:graphicData uri="http://schemas.openxmlformats.org/presentationml/2006/ole">
            <mc:AlternateContent xmlns:mc="http://schemas.openxmlformats.org/markup-compatibility/2006">
              <mc:Choice xmlns:v="urn:schemas-microsoft-com:vml" Requires="v">
                <p:oleObj spid="_x0000_s100416" name="Equation" r:id="rId6" imgW="241300" imgH="190500" progId="Equation.3">
                  <p:embed/>
                </p:oleObj>
              </mc:Choice>
              <mc:Fallback>
                <p:oleObj name="Equation" r:id="rId6" imgW="241300" imgH="1905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900" y="1752600"/>
                        <a:ext cx="24130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6" name="Rectangle 5"/>
          <p:cNvSpPr/>
          <p:nvPr/>
        </p:nvSpPr>
        <p:spPr>
          <a:xfrm>
            <a:off x="533400" y="5715000"/>
            <a:ext cx="6840334" cy="646331"/>
          </a:xfrm>
          <a:prstGeom prst="rect">
            <a:avLst/>
          </a:prstGeom>
        </p:spPr>
        <p:txBody>
          <a:bodyPr wrap="none">
            <a:spAutoFit/>
          </a:bodyPr>
          <a:lstStyle/>
          <a:p>
            <a:r>
              <a:rPr lang="en-US" sz="3600" dirty="0" smtClean="0">
                <a:solidFill>
                  <a:srgbClr val="FF0000"/>
                </a:solidFill>
                <a:effectLst>
                  <a:outerShdw blurRad="38100" dist="38100" dir="2700000" algn="tl">
                    <a:srgbClr val="DDDDDD"/>
                  </a:outerShdw>
                </a:effectLst>
              </a:rPr>
              <a:t>This calculation is for next week.</a:t>
            </a:r>
            <a:endParaRPr lang="en-US" sz="3600" dirty="0">
              <a:solidFill>
                <a:srgbClr val="FF0000"/>
              </a:solidFill>
            </a:endParaRPr>
          </a:p>
        </p:txBody>
      </p:sp>
    </p:spTree>
    <p:extLst>
      <p:ext uri="{BB962C8B-B14F-4D97-AF65-F5344CB8AC3E}">
        <p14:creationId xmlns:p14="http://schemas.microsoft.com/office/powerpoint/2010/main" val="20251769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112610</TotalTime>
  <Words>4129</Words>
  <Application>Microsoft Macintosh PowerPoint</Application>
  <PresentationFormat>On-screen Show (4:3)</PresentationFormat>
  <Paragraphs>693</Paragraphs>
  <Slides>46</Slides>
  <Notes>26</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46</vt:i4>
      </vt:variant>
    </vt:vector>
  </HeadingPairs>
  <TitlesOfParts>
    <vt:vector size="49" baseType="lpstr">
      <vt:lpstr>Office Theme</vt:lpstr>
      <vt:lpstr>Document</vt:lpstr>
      <vt:lpstr>Equation</vt:lpstr>
      <vt:lpstr>PowerPoint Presentation</vt:lpstr>
      <vt:lpstr>Elemental building blocks for all organic molecules</vt:lpstr>
      <vt:lpstr> Shapes, Functions &amp; Structural Analogies Water, Ammonia, Methane  Plus   C=O “carbonyls”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Representing Organic Molecules Common Formulas &amp; Drawings</vt:lpstr>
      <vt:lpstr>PowerPoint Presentation</vt:lpstr>
      <vt:lpstr>PowerPoint Presentation</vt:lpstr>
      <vt:lpstr>PowerPoint Presentation</vt:lpstr>
      <vt:lpstr>Organic Molecular Jeopardy Common Formulas &amp; Drawings</vt:lpstr>
      <vt:lpstr>Organic Molecular Jeopardy Common Formulas &amp; Drawings</vt:lpstr>
      <vt:lpstr>PowerPoint Presentation</vt:lpstr>
      <vt:lpstr>Organic Molecular Jeopardy Common Formulas &amp; Drawings</vt:lpstr>
      <vt:lpstr>PowerPoint Presentation</vt:lpstr>
      <vt:lpstr>PowerPoint Presentation</vt:lpstr>
      <vt:lpstr>PowerPoint Presentation</vt:lpstr>
      <vt:lpstr>Organic Molecular Jeopardy Common Formulas &amp; Drawings</vt:lpstr>
      <vt:lpstr>PowerPoint Presentation</vt:lpstr>
      <vt:lpstr>Organic Molecular Jeopardy Common Formulas &amp; Drawings</vt:lpstr>
      <vt:lpstr>PowerPoint Presentation</vt:lpstr>
      <vt:lpstr>Organic Molecular Jeopardy Common Formulas &amp; Drawings</vt:lpstr>
      <vt:lpstr>PowerPoint Presentation</vt:lpstr>
      <vt:lpstr>PowerPoint Presentation</vt:lpstr>
      <vt:lpstr>Synthesis of an NSAID (Non-steroid anti-inflammatory drug) Aspirin</vt:lpstr>
      <vt:lpstr>Synthesis of Aspirin (an NSAID)   Aspirin &amp; Pain</vt:lpstr>
      <vt:lpstr>Organic Molecular Jeopardy Common Formulas &amp; Drawings</vt:lpstr>
      <vt:lpstr>Organic Molecular Jeopardy FINAL JEOPARDY QUESTION</vt:lpstr>
      <vt:lpstr>PowerPoint Presentation</vt:lpstr>
      <vt:lpstr>Jeopardy Winners</vt:lpstr>
      <vt:lpstr>PowerPoint Presentation</vt:lpstr>
      <vt:lpstr> Synthesis of Aspirin  </vt:lpstr>
      <vt:lpstr>PowerPoint Presentation</vt:lpstr>
      <vt:lpstr>PowerPoint Presentation</vt:lpstr>
      <vt:lpstr> Synthesis of Aspirin  </vt:lpstr>
      <vt:lpstr>PowerPoint Presentation</vt:lpstr>
      <vt:lpstr>PowerPoint Presentation</vt:lpstr>
      <vt:lpstr>PowerPoint Presentation</vt:lpstr>
      <vt:lpstr>PowerPoint Presentation</vt:lpstr>
      <vt:lpstr>PowerPoint Presentation</vt:lpstr>
      <vt:lpstr>PowerPoint Presentation</vt:lpstr>
      <vt:lpstr>Percent Yield</vt:lpstr>
    </vt:vector>
  </TitlesOfParts>
  <Company>dvc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Rusay</dc:creator>
  <cp:keywords/>
  <cp:lastModifiedBy>Ron Rusay</cp:lastModifiedBy>
  <cp:revision>274</cp:revision>
  <cp:lastPrinted>2017-10-24T21:35:55Z</cp:lastPrinted>
  <dcterms:created xsi:type="dcterms:W3CDTF">2018-04-26T19:35:55Z</dcterms:created>
  <dcterms:modified xsi:type="dcterms:W3CDTF">2019-05-12T21:28:38Z</dcterms:modified>
</cp:coreProperties>
</file>